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vnd.ms-photo" Extension="wdp"/>
  <Default ContentType="image/gif" Extension="gif"/>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81" r:id="rId14"/>
    <p:sldId id="268" r:id="rId15"/>
    <p:sldId id="269" r:id="rId16"/>
    <p:sldId id="282" r:id="rId17"/>
    <p:sldId id="270" r:id="rId18"/>
    <p:sldId id="272" r:id="rId19"/>
    <p:sldId id="271" r:id="rId20"/>
    <p:sldId id="273" r:id="rId21"/>
    <p:sldId id="274" r:id="rId22"/>
    <p:sldId id="276" r:id="rId23"/>
    <p:sldId id="277" r:id="rId24"/>
    <p:sldId id="283" r:id="rId25"/>
    <p:sldId id="280" r:id="rId26"/>
    <p:sldId id="284" r:id="rId27"/>
    <p:sldId id="28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7" d="100"/>
          <a:sy n="77" d="100"/>
        </p:scale>
        <p:origin x="-378" y="1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A1CC7A1-D893-48ED-9BF3-CE78D8738EF0}" type="datetimeFigureOut">
              <a:rPr lang="en-IN" smtClean="0"/>
              <a:t>10/06/2019</a:t>
            </a:fld>
            <a:endParaRPr lang="en-IN"/>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7908769-DB27-4847-9BE5-991B36FF1260}" type="slidenum">
              <a:rPr lang="en-IN" smtClean="0"/>
              <a:t>‹#›</a:t>
            </a:fld>
            <a:endParaRPr lang="en-IN"/>
          </a:p>
        </p:txBody>
      </p:sp>
    </p:spTree>
    <p:extLst>
      <p:ext uri="{BB962C8B-B14F-4D97-AF65-F5344CB8AC3E}">
        <p14:creationId xmlns:p14="http://schemas.microsoft.com/office/powerpoint/2010/main" val="2125137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1CC7A1-D893-48ED-9BF3-CE78D8738EF0}" type="datetimeFigureOut">
              <a:rPr lang="en-IN" smtClean="0"/>
              <a:t>10/06/2019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908769-DB27-4847-9BE5-991B36FF1260}" type="slidenum">
              <a:rPr lang="en-IN" smtClean="0"/>
              <a:t>‹#›</a:t>
            </a:fld>
            <a:endParaRPr lang="en-IN"/>
          </a:p>
        </p:txBody>
      </p:sp>
    </p:spTree>
    <p:extLst>
      <p:ext uri="{BB962C8B-B14F-4D97-AF65-F5344CB8AC3E}">
        <p14:creationId xmlns:p14="http://schemas.microsoft.com/office/powerpoint/2010/main" val="3715422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A1CC7A1-D893-48ED-9BF3-CE78D8738EF0}" type="datetimeFigureOut">
              <a:rPr lang="en-IN" smtClean="0"/>
              <a:t>10/06/2019</a:t>
            </a:fld>
            <a:endParaRPr lang="en-IN"/>
          </a:p>
        </p:txBody>
      </p:sp>
      <p:sp>
        <p:nvSpPr>
          <p:cNvPr id="5" name="Footer Placeholder 4"/>
          <p:cNvSpPr>
            <a:spLocks noGrp="1"/>
          </p:cNvSpPr>
          <p:nvPr>
            <p:ph type="ftr" sz="quarter" idx="11"/>
          </p:nvPr>
        </p:nvSpPr>
        <p:spPr>
          <a:xfrm>
            <a:off x="774923" y="5951811"/>
            <a:ext cx="7896279" cy="365125"/>
          </a:xfrm>
        </p:spPr>
        <p:txBody>
          <a:bodyPr/>
          <a:lstStyle/>
          <a:p>
            <a:endParaRPr lang="en-IN"/>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7908769-DB27-4847-9BE5-991B36FF1260}" type="slidenum">
              <a:rPr lang="en-IN" smtClean="0"/>
              <a:t>‹#›</a:t>
            </a:fld>
            <a:endParaRPr lang="en-IN"/>
          </a:p>
        </p:txBody>
      </p:sp>
    </p:spTree>
    <p:extLst>
      <p:ext uri="{BB962C8B-B14F-4D97-AF65-F5344CB8AC3E}">
        <p14:creationId xmlns:p14="http://schemas.microsoft.com/office/powerpoint/2010/main" val="108275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1CC7A1-D893-48ED-9BF3-CE78D8738EF0}" type="datetimeFigureOut">
              <a:rPr lang="en-IN" smtClean="0"/>
              <a:t>10/06/2019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558300" y="5956137"/>
            <a:ext cx="1052508" cy="365125"/>
          </a:xfrm>
        </p:spPr>
        <p:txBody>
          <a:bodyPr/>
          <a:lstStyle/>
          <a:p>
            <a:fld id="{67908769-DB27-4847-9BE5-991B36FF1260}" type="slidenum">
              <a:rPr lang="en-IN" smtClean="0"/>
              <a:t>‹#›</a:t>
            </a:fld>
            <a:endParaRPr lang="en-IN"/>
          </a:p>
        </p:txBody>
      </p:sp>
    </p:spTree>
    <p:extLst>
      <p:ext uri="{BB962C8B-B14F-4D97-AF65-F5344CB8AC3E}">
        <p14:creationId xmlns:p14="http://schemas.microsoft.com/office/powerpoint/2010/main" val="146302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A1CC7A1-D893-48ED-9BF3-CE78D8738EF0}" type="datetimeFigureOut">
              <a:rPr lang="en-IN" smtClean="0"/>
              <a:t>10/06/2019</a:t>
            </a:fld>
            <a:endParaRPr lang="en-IN"/>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7908769-DB27-4847-9BE5-991B36FF1260}" type="slidenum">
              <a:rPr lang="en-IN" smtClean="0"/>
              <a:t>‹#›</a:t>
            </a:fld>
            <a:endParaRPr lang="en-IN"/>
          </a:p>
        </p:txBody>
      </p:sp>
    </p:spTree>
    <p:extLst>
      <p:ext uri="{BB962C8B-B14F-4D97-AF65-F5344CB8AC3E}">
        <p14:creationId xmlns:p14="http://schemas.microsoft.com/office/powerpoint/2010/main" val="101879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1CC7A1-D893-48ED-9BF3-CE78D8738EF0}" type="datetimeFigureOut">
              <a:rPr lang="en-IN" smtClean="0"/>
              <a:t>10/06/2019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908769-DB27-4847-9BE5-991B36FF1260}" type="slidenum">
              <a:rPr lang="en-IN" smtClean="0"/>
              <a:t>‹#›</a:t>
            </a:fld>
            <a:endParaRPr lang="en-IN"/>
          </a:p>
        </p:txBody>
      </p:sp>
    </p:spTree>
    <p:extLst>
      <p:ext uri="{BB962C8B-B14F-4D97-AF65-F5344CB8AC3E}">
        <p14:creationId xmlns:p14="http://schemas.microsoft.com/office/powerpoint/2010/main" val="1394416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1CC7A1-D893-48ED-9BF3-CE78D8738EF0}" type="datetimeFigureOut">
              <a:rPr lang="en-IN" smtClean="0"/>
              <a:t>10/06/2019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7908769-DB27-4847-9BE5-991B36FF1260}" type="slidenum">
              <a:rPr lang="en-IN" smtClean="0"/>
              <a:t>‹#›</a:t>
            </a:fld>
            <a:endParaRPr lang="en-IN"/>
          </a:p>
        </p:txBody>
      </p:sp>
    </p:spTree>
    <p:extLst>
      <p:ext uri="{BB962C8B-B14F-4D97-AF65-F5344CB8AC3E}">
        <p14:creationId xmlns:p14="http://schemas.microsoft.com/office/powerpoint/2010/main" val="181804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1CC7A1-D893-48ED-9BF3-CE78D8738EF0}" type="datetimeFigureOut">
              <a:rPr lang="en-IN" smtClean="0"/>
              <a:t>10/06/2019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7908769-DB27-4847-9BE5-991B36FF1260}" type="slidenum">
              <a:rPr lang="en-IN" smtClean="0"/>
              <a:t>‹#›</a:t>
            </a:fld>
            <a:endParaRPr lang="en-IN"/>
          </a:p>
        </p:txBody>
      </p:sp>
    </p:spTree>
    <p:extLst>
      <p:ext uri="{BB962C8B-B14F-4D97-AF65-F5344CB8AC3E}">
        <p14:creationId xmlns:p14="http://schemas.microsoft.com/office/powerpoint/2010/main" val="327698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CC7A1-D893-48ED-9BF3-CE78D8738EF0}" type="datetimeFigureOut">
              <a:rPr lang="en-IN" smtClean="0"/>
              <a:t>10/06/2019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7908769-DB27-4847-9BE5-991B36FF1260}" type="slidenum">
              <a:rPr lang="en-IN" smtClean="0"/>
              <a:t>‹#›</a:t>
            </a:fld>
            <a:endParaRPr lang="en-IN"/>
          </a:p>
        </p:txBody>
      </p:sp>
    </p:spTree>
    <p:extLst>
      <p:ext uri="{BB962C8B-B14F-4D97-AF65-F5344CB8AC3E}">
        <p14:creationId xmlns:p14="http://schemas.microsoft.com/office/powerpoint/2010/main" val="182676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A1CC7A1-D893-48ED-9BF3-CE78D8738EF0}" type="datetimeFigureOut">
              <a:rPr lang="en-IN" smtClean="0"/>
              <a:t>10/06/2019</a:t>
            </a:fld>
            <a:endParaRPr lang="en-IN"/>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7908769-DB27-4847-9BE5-991B36FF1260}" type="slidenum">
              <a:rPr lang="en-IN" smtClean="0"/>
              <a:t>‹#›</a:t>
            </a:fld>
            <a:endParaRPr lang="en-IN"/>
          </a:p>
        </p:txBody>
      </p:sp>
    </p:spTree>
    <p:extLst>
      <p:ext uri="{BB962C8B-B14F-4D97-AF65-F5344CB8AC3E}">
        <p14:creationId xmlns:p14="http://schemas.microsoft.com/office/powerpoint/2010/main" val="187043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1CC7A1-D893-48ED-9BF3-CE78D8738EF0}" type="datetimeFigureOut">
              <a:rPr lang="en-IN" smtClean="0"/>
              <a:t>10/06/2019</a:t>
            </a:fld>
            <a:endParaRPr lang="en-IN"/>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7908769-DB27-4847-9BE5-991B36FF1260}" type="slidenum">
              <a:rPr lang="en-IN" smtClean="0"/>
              <a:t>‹#›</a:t>
            </a:fld>
            <a:endParaRPr lang="en-IN"/>
          </a:p>
        </p:txBody>
      </p:sp>
    </p:spTree>
    <p:extLst>
      <p:ext uri="{BB962C8B-B14F-4D97-AF65-F5344CB8AC3E}">
        <p14:creationId xmlns:p14="http://schemas.microsoft.com/office/powerpoint/2010/main" val="388271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A1CC7A1-D893-48ED-9BF3-CE78D8738EF0}" type="datetimeFigureOut">
              <a:rPr lang="en-IN" smtClean="0"/>
              <a:t>10/06/2019</a:t>
            </a:fld>
            <a:endParaRPr lang="en-IN"/>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IN"/>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7908769-DB27-4847-9BE5-991B36FF1260}" type="slidenum">
              <a:rPr lang="en-IN" smtClean="0"/>
              <a:t>‹#›</a:t>
            </a:fld>
            <a:endParaRPr lang="en-IN"/>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36924117"/>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arget="../media/image10.jpeg" Type="http://schemas.openxmlformats.org/officeDocument/2006/relationships/image"/><Relationship Id="rId1" Target="../slideLayouts/slideLayout4.xml" Type="http://schemas.openxmlformats.org/officeDocument/2006/relationships/slideLayout"/></Relationships>
</file>

<file path=ppt/slides/_rels/slide12.xml.rels><?xml version="1.0" encoding="UTF-8" standalone="yes" ?><Relationships xmlns="http://schemas.openxmlformats.org/package/2006/relationships"><Relationship Id="rId3" Target="../media/image12.jpeg" Type="http://schemas.openxmlformats.org/officeDocument/2006/relationships/image"/><Relationship Id="rId2" Target="../media/image11.jpeg" Type="http://schemas.openxmlformats.org/officeDocument/2006/relationships/image"/><Relationship Id="rId1" Target="../slideLayouts/slideLayout4.xml" Type="http://schemas.openxmlformats.org/officeDocument/2006/relationships/slideLayout"/><Relationship Id="rId5" Target="../media/image14.png" Type="http://schemas.openxmlformats.org/officeDocument/2006/relationships/image"/><Relationship Id="rId4" Target="../media/image13.jpeg" Type="http://schemas.openxmlformats.org/officeDocument/2006/relationships/image"/></Relationships>
</file>

<file path=ppt/slides/_rels/slide13.xml.rels><?xml version="1.0" encoding="UTF-8" standalone="yes" ?><Relationships xmlns="http://schemas.openxmlformats.org/package/2006/relationships"><Relationship Id="rId3" Target="../media/image16.jpeg" Type="http://schemas.openxmlformats.org/officeDocument/2006/relationships/image"/><Relationship Id="rId2" Target="../media/image15.jpeg" Type="http://schemas.openxmlformats.org/officeDocument/2006/relationships/image"/><Relationship Id="rId1" Target="../slideLayouts/slideLayout6.xml" Type="http://schemas.openxmlformats.org/officeDocument/2006/relationships/slideLayout"/></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arget="../media/image18.png" Type="http://schemas.openxmlformats.org/officeDocument/2006/relationships/image"/><Relationship Id="rId2" Target="../media/image17.png" Type="http://schemas.openxmlformats.org/officeDocument/2006/relationships/image"/><Relationship Id="rId1" Target="../slideLayouts/slideLayout5.xml" Type="http://schemas.openxmlformats.org/officeDocument/2006/relationships/slideLayout"/><Relationship Id="rId6" Target="../media/image20.gif" Type="http://schemas.openxmlformats.org/officeDocument/2006/relationships/image"/><Relationship Id="rId5" Target="../media/image19.jpeg" Type="http://schemas.openxmlformats.org/officeDocument/2006/relationships/image"/><Relationship Id="rId4" Target="../media/hdphoto1.wdp" Type="http://schemas.microsoft.com/office/2007/relationships/hdphoto"/></Relationships>
</file>

<file path=ppt/slides/_rels/slide16.xml.rels><?xml version="1.0" encoding="UTF-8" standalone="yes" ?><Relationships xmlns="http://schemas.openxmlformats.org/package/2006/relationships"><Relationship Id="rId2" Target="../media/image21.jpeg" Type="http://schemas.openxmlformats.org/officeDocument/2006/relationships/image"/><Relationship Id="rId1" Target="../slideLayouts/slideLayout6.xml" Type="http://schemas.openxmlformats.org/officeDocument/2006/relationships/slideLayout"/></Relationships>
</file>

<file path=ppt/slides/_rels/slide17.xml.rels><?xml version="1.0" encoding="UTF-8" standalone="yes" ?><Relationships xmlns="http://schemas.openxmlformats.org/package/2006/relationships"><Relationship Id="rId3" Target="../media/image23.png" Type="http://schemas.openxmlformats.org/officeDocument/2006/relationships/image"/><Relationship Id="rId2" Target="../media/image22.jpeg" Type="http://schemas.openxmlformats.org/officeDocument/2006/relationships/image"/><Relationship Id="rId1" Target="../slideLayouts/slideLayout2.xml" Type="http://schemas.openxmlformats.org/officeDocument/2006/relationships/slideLayout"/></Relationships>
</file>

<file path=ppt/slides/_rels/slide1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arget="../media/image27.jpeg" Type="http://schemas.openxmlformats.org/officeDocument/2006/relationships/image"/><Relationship Id="rId2" Target="../media/image26.jpeg" Type="http://schemas.openxmlformats.org/officeDocument/2006/relationships/image"/><Relationship Id="rId1" Target="../slideLayouts/slideLayout6.xml" Type="http://schemas.openxmlformats.org/officeDocument/2006/relationships/slideLayout"/></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arget="../media/image28.jpeg" Type="http://schemas.openxmlformats.org/officeDocument/2006/relationships/image"/><Relationship Id="rId1" Target="../slideLayouts/slideLayout2.xml" Type="http://schemas.openxmlformats.org/officeDocument/2006/relationships/slideLayout"/></Relationships>
</file>

<file path=ppt/slides/_rels/slide2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arget="../media/image30.jpeg" Type="http://schemas.openxmlformats.org/officeDocument/2006/relationships/image"/><Relationship Id="rId1" Target="../slideLayouts/slideLayout5.xml" Type="http://schemas.openxmlformats.org/officeDocument/2006/relationships/slideLayout"/></Relationships>
</file>

<file path=ppt/slides/_rels/slide2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 Id="rId6" Type="http://schemas.openxmlformats.org/officeDocument/2006/relationships/image" Target="../media/image35.jpeg"/><Relationship Id="rId5" Type="http://schemas.openxmlformats.org/officeDocument/2006/relationships/image" Target="../media/image34.jpeg"/><Relationship Id="rId4" Type="http://schemas.openxmlformats.org/officeDocument/2006/relationships/image" Target="../media/image33.jpeg"/></Relationships>
</file>

<file path=ppt/slides/_rels/slide24.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arget="../media/image38.jpeg" Type="http://schemas.openxmlformats.org/officeDocument/2006/relationships/image"/><Relationship Id="rId1" Target="../slideLayouts/slideLayout7.xml" Type="http://schemas.openxmlformats.org/officeDocument/2006/relationships/slideLayout"/></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arget="../media/image3.jpeg" Type="http://schemas.openxmlformats.org/officeDocument/2006/relationships/image"/><Relationship Id="rId1" Target="../slideLayouts/slideLayout2.xml" Type="http://schemas.openxmlformats.org/officeDocument/2006/relationships/slideLayout"/></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arget="../media/image5.jpeg" Type="http://schemas.openxmlformats.org/officeDocument/2006/relationships/image"/><Relationship Id="rId1" Target="../slideLayouts/slideLayout7.xml" Type="http://schemas.openxmlformats.org/officeDocument/2006/relationships/slideLayout"/></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2108" y="3105835"/>
            <a:ext cx="9724768" cy="2554545"/>
          </a:xfrm>
          <a:prstGeom prst="rect">
            <a:avLst/>
          </a:prstGeom>
        </p:spPr>
        <p:txBody>
          <a:bodyPr wrap="square">
            <a:spAutoFit/>
          </a:bodyPr>
          <a:lstStyle/>
          <a:p>
            <a:r>
              <a:rPr lang="en-US" sz="3200" b="1" dirty="0">
                <a:solidFill>
                  <a:schemeClr val="bg1"/>
                </a:solidFill>
                <a:latin typeface="Algerian" panose="04020705040A02060702" pitchFamily="82" charset="0"/>
              </a:rPr>
              <a:t>CHAPTER – 4</a:t>
            </a:r>
            <a:br>
              <a:rPr lang="en-US" sz="3200" b="1" dirty="0">
                <a:solidFill>
                  <a:schemeClr val="bg1"/>
                </a:solidFill>
                <a:latin typeface="Algerian" panose="04020705040A02060702" pitchFamily="82" charset="0"/>
              </a:rPr>
            </a:br>
            <a:r>
              <a:rPr lang="en-US" sz="3200" b="1" dirty="0">
                <a:solidFill>
                  <a:schemeClr val="bg1"/>
                </a:solidFill>
                <a:latin typeface="Algerian" panose="04020705040A02060702" pitchFamily="82" charset="0"/>
              </a:rPr>
              <a:t>PRINCIPLES AND PROCESSES OF </a:t>
            </a:r>
            <a:r>
              <a:rPr lang="en-US" sz="3200" b="1" dirty="0" smtClean="0">
                <a:solidFill>
                  <a:schemeClr val="bg1"/>
                </a:solidFill>
                <a:latin typeface="Algerian" panose="04020705040A02060702" pitchFamily="82" charset="0"/>
              </a:rPr>
              <a:t>BIOTECHNOLOGY</a:t>
            </a:r>
          </a:p>
          <a:p>
            <a:endParaRPr lang="en-US" sz="3200" b="1" dirty="0">
              <a:solidFill>
                <a:schemeClr val="bg1"/>
              </a:solidFill>
              <a:latin typeface="Algerian" panose="04020705040A02060702" pitchFamily="82" charset="0"/>
            </a:endParaRPr>
          </a:p>
          <a:p>
            <a:endParaRPr lang="en-US" sz="3200" b="1" dirty="0" smtClean="0">
              <a:solidFill>
                <a:schemeClr val="bg1"/>
              </a:solidFill>
              <a:latin typeface="Algerian" panose="04020705040A02060702" pitchFamily="82" charset="0"/>
            </a:endParaRPr>
          </a:p>
          <a:p>
            <a:endParaRPr lang="en-IN" sz="3200" dirty="0">
              <a:solidFill>
                <a:schemeClr val="bg1"/>
              </a:solidFill>
            </a:endParaRPr>
          </a:p>
        </p:txBody>
      </p:sp>
    </p:spTree>
    <p:extLst>
      <p:ext uri="{BB962C8B-B14F-4D97-AF65-F5344CB8AC3E}">
        <p14:creationId xmlns:p14="http://schemas.microsoft.com/office/powerpoint/2010/main" val="3439767140"/>
      </p:ext>
    </p:extLst>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CC9D9-E49A-4966-A71F-68DEF7F6EBBB}"/>
              </a:ext>
            </a:extLst>
          </p:cNvPr>
          <p:cNvSpPr>
            <a:spLocks noGrp="1"/>
          </p:cNvSpPr>
          <p:nvPr>
            <p:ph type="title"/>
          </p:nvPr>
        </p:nvSpPr>
        <p:spPr/>
        <p:txBody>
          <a:bodyPr>
            <a:normAutofit/>
          </a:bodyPr>
          <a:lstStyle/>
          <a:p>
            <a:r>
              <a:rPr dirty="0" lang="en-US" sz="3200">
                <a:latin charset="0" panose="04020705040A02060702" pitchFamily="82" typeface="Algerian"/>
              </a:rPr>
              <a:t>OTHER ENZYMES FOR RECOMBINANT DNA TECHNOLOGY</a:t>
            </a:r>
            <a:endParaRPr dirty="0" lang="en-IN" sz="3200">
              <a:latin charset="0" panose="04020705040A02060702" pitchFamily="82" typeface="Algerian"/>
            </a:endParaRPr>
          </a:p>
        </p:txBody>
      </p:sp>
      <p:pic>
        <p:nvPicPr>
          <p:cNvPr id="4" name="Picture 3">
            <a:extLst>
              <a:ext uri="{FF2B5EF4-FFF2-40B4-BE49-F238E27FC236}">
                <a16:creationId xmlns:a16="http://schemas.microsoft.com/office/drawing/2014/main" xmlns="" id="{899403AD-D585-453E-A2AC-646DB28F019B}"/>
              </a:ext>
            </a:extLst>
          </p:cNvPr>
          <p:cNvPicPr>
            <a:picLocks noChangeAspect="1"/>
          </p:cNvPicPr>
          <p:nvPr/>
        </p:nvPicPr>
        <p:blipFill>
          <a:blip r:embed="rId2"/>
          <a:stretch>
            <a:fillRect/>
          </a:stretch>
        </p:blipFill>
        <p:spPr>
          <a:xfrm>
            <a:off x="903010" y="2742127"/>
            <a:ext cx="4135716" cy="3368011"/>
          </a:xfrm>
          <a:prstGeom prst="rect">
            <a:avLst/>
          </a:prstGeom>
        </p:spPr>
      </p:pic>
      <p:pic>
        <p:nvPicPr>
          <p:cNvPr descr="Image result for alkaline phosphatase prevent self-ligation" id="3074" name="Picture 2">
            <a:extLst>
              <a:ext uri="{FF2B5EF4-FFF2-40B4-BE49-F238E27FC236}">
                <a16:creationId xmlns:a16="http://schemas.microsoft.com/office/drawing/2014/main" xmlns="" id="{6CF86B9D-4BF7-4D12-A3BE-066146AB18D1}"/>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b="201" l="238" r="98" t="81"/>
          <a:stretch/>
        </p:blipFill>
        <p:spPr bwMode="auto">
          <a:xfrm>
            <a:off x="6652246" y="1918363"/>
            <a:ext cx="3930029" cy="471103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Top Corners Rounded 2">
            <a:extLst>
              <a:ext uri="{FF2B5EF4-FFF2-40B4-BE49-F238E27FC236}">
                <a16:creationId xmlns:a16="http://schemas.microsoft.com/office/drawing/2014/main" xmlns="" id="{C7C76015-00A5-486E-B11B-1B61AFD1875A}"/>
              </a:ext>
            </a:extLst>
          </p:cNvPr>
          <p:cNvSpPr/>
          <p:nvPr/>
        </p:nvSpPr>
        <p:spPr>
          <a:xfrm>
            <a:off x="247650" y="2000250"/>
            <a:ext cx="6404596" cy="581025"/>
          </a:xfrm>
          <a:prstGeom prst="round2Same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sz="2400">
                <a:ln w="0"/>
                <a:solidFill>
                  <a:schemeClr val="tx1"/>
                </a:solidFill>
                <a:effectLst>
                  <a:outerShdw algn="tl" blurRad="38100" dir="2700000" dist="19050" rotWithShape="0">
                    <a:schemeClr val="dk1">
                      <a:alpha val="40000"/>
                    </a:schemeClr>
                  </a:outerShdw>
                </a:effectLst>
                <a:latin charset="0" panose="04020705040A02060702" pitchFamily="82" typeface="Algerian"/>
              </a:rPr>
              <a:t>DNA LIGASE &amp; ALKALINE PHOSPHATASE</a:t>
            </a:r>
            <a:endParaRPr dirty="0" lang="en-IN" sz="2400">
              <a:ln w="0"/>
              <a:solidFill>
                <a:schemeClr val="tx1"/>
              </a:solidFill>
              <a:effectLst>
                <a:outerShdw algn="tl" blurRad="38100" dir="2700000" dist="19050" rotWithShape="0">
                  <a:schemeClr val="dk1">
                    <a:alpha val="40000"/>
                  </a:schemeClr>
                </a:outerShdw>
              </a:effectLst>
              <a:latin charset="0" panose="04020705040A02060702" pitchFamily="82" typeface="Algerian"/>
            </a:endParaRPr>
          </a:p>
        </p:txBody>
      </p:sp>
    </p:spTree>
    <p:extLst>
      <p:ext uri="{BB962C8B-B14F-4D97-AF65-F5344CB8AC3E}">
        <p14:creationId xmlns:p14="http://schemas.microsoft.com/office/powerpoint/2010/main" val="451976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3E037B-0DBD-4D6A-92D0-9104661250E1}"/>
              </a:ext>
            </a:extLst>
          </p:cNvPr>
          <p:cNvSpPr>
            <a:spLocks noGrp="1"/>
          </p:cNvSpPr>
          <p:nvPr>
            <p:ph type="title"/>
          </p:nvPr>
        </p:nvSpPr>
        <p:spPr/>
        <p:txBody>
          <a:bodyPr>
            <a:normAutofit/>
          </a:bodyPr>
          <a:lstStyle/>
          <a:p>
            <a:r>
              <a:rPr lang="en-US" sz="3200" dirty="0">
                <a:latin typeface="Algerian" panose="04020705040A02060702" pitchFamily="82" charset="0"/>
              </a:rPr>
              <a:t>Vectors : properties </a:t>
            </a:r>
            <a:endParaRPr lang="en-IN" sz="3200" dirty="0">
              <a:latin typeface="Algerian" panose="04020705040A02060702" pitchFamily="82" charset="0"/>
            </a:endParaRPr>
          </a:p>
        </p:txBody>
      </p:sp>
      <p:pic>
        <p:nvPicPr>
          <p:cNvPr id="4" name="Content Placeholder 3">
            <a:extLst>
              <a:ext uri="{FF2B5EF4-FFF2-40B4-BE49-F238E27FC236}">
                <a16:creationId xmlns="" xmlns:a16="http://schemas.microsoft.com/office/drawing/2014/main" id="{4D67BF41-6134-4D9F-8B80-A0767F8BDAE8}"/>
              </a:ext>
            </a:extLst>
          </p:cNvPr>
          <p:cNvPicPr>
            <a:picLocks noGrp="1" noChangeAspect="1"/>
          </p:cNvPicPr>
          <p:nvPr>
            <p:ph sz="half" idx="1"/>
          </p:nvPr>
        </p:nvPicPr>
        <p:blipFill>
          <a:blip r:embed="rId2"/>
          <a:stretch>
            <a:fillRect/>
          </a:stretch>
        </p:blipFill>
        <p:spPr>
          <a:xfrm>
            <a:off x="4260400" y="2142277"/>
            <a:ext cx="4917905" cy="4191847"/>
          </a:xfrm>
          <a:prstGeom prst="rect">
            <a:avLst/>
          </a:prstGeom>
        </p:spPr>
      </p:pic>
      <p:sp>
        <p:nvSpPr>
          <p:cNvPr id="6" name="Content Placeholder 5">
            <a:extLst>
              <a:ext uri="{FF2B5EF4-FFF2-40B4-BE49-F238E27FC236}">
                <a16:creationId xmlns="" xmlns:a16="http://schemas.microsoft.com/office/drawing/2014/main" id="{52986B19-85CB-4346-BFF9-F9C83F74D872}"/>
              </a:ext>
            </a:extLst>
          </p:cNvPr>
          <p:cNvSpPr>
            <a:spLocks noGrp="1"/>
          </p:cNvSpPr>
          <p:nvPr>
            <p:ph sz="half" idx="2"/>
          </p:nvPr>
        </p:nvSpPr>
        <p:spPr>
          <a:xfrm>
            <a:off x="673608" y="2285153"/>
            <a:ext cx="4917905" cy="3633047"/>
          </a:xfrm>
        </p:spPr>
        <p:txBody>
          <a:bodyPr/>
          <a:lstStyle/>
          <a:p>
            <a:pPr marL="285750" indent="-285750">
              <a:buFont typeface="Arial" panose="020B0604020202020204" pitchFamily="34" charset="0"/>
              <a:buChar char="•"/>
            </a:pPr>
            <a:r>
              <a:rPr lang="en-US" dirty="0"/>
              <a:t>Ori site</a:t>
            </a:r>
          </a:p>
          <a:p>
            <a:pPr marL="285750" indent="-285750">
              <a:buFont typeface="Arial" panose="020B0604020202020204" pitchFamily="34" charset="0"/>
              <a:buChar char="•"/>
            </a:pPr>
            <a:r>
              <a:rPr lang="en-US" dirty="0"/>
              <a:t>Selectable marker</a:t>
            </a:r>
          </a:p>
          <a:p>
            <a:pPr marL="285750" indent="-285750">
              <a:buFont typeface="Arial" panose="020B0604020202020204" pitchFamily="34" charset="0"/>
              <a:buChar char="•"/>
            </a:pPr>
            <a:r>
              <a:rPr lang="en-US" dirty="0"/>
              <a:t>Multiple cloning site</a:t>
            </a:r>
          </a:p>
          <a:p>
            <a:pPr marL="285750" indent="-285750">
              <a:buFont typeface="Arial" panose="020B0604020202020204" pitchFamily="34" charset="0"/>
              <a:buChar char="•"/>
            </a:pPr>
            <a:r>
              <a:rPr lang="en-US" dirty="0"/>
              <a:t>Relatively small</a:t>
            </a:r>
            <a:endParaRPr lang="en-IN" dirty="0"/>
          </a:p>
        </p:txBody>
      </p:sp>
    </p:spTree>
    <p:extLst>
      <p:ext uri="{BB962C8B-B14F-4D97-AF65-F5344CB8AC3E}">
        <p14:creationId xmlns:p14="http://schemas.microsoft.com/office/powerpoint/2010/main" val="2080886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D9C8C-73ED-492A-ABA3-C6B6BB1D5BD0}"/>
              </a:ext>
            </a:extLst>
          </p:cNvPr>
          <p:cNvSpPr>
            <a:spLocks noGrp="1"/>
          </p:cNvSpPr>
          <p:nvPr>
            <p:ph type="title"/>
          </p:nvPr>
        </p:nvSpPr>
        <p:spPr/>
        <p:txBody>
          <a:bodyPr>
            <a:normAutofit/>
          </a:bodyPr>
          <a:lstStyle/>
          <a:p>
            <a:r>
              <a:rPr lang="en-US" sz="3200" dirty="0">
                <a:latin typeface="Algerian" panose="04020705040A02060702" pitchFamily="82" charset="0"/>
              </a:rPr>
              <a:t>VECTORS : TYPES</a:t>
            </a:r>
            <a:endParaRPr lang="en-IN" sz="3200" dirty="0">
              <a:latin typeface="Algerian" panose="04020705040A02060702" pitchFamily="82" charset="0"/>
            </a:endParaRPr>
          </a:p>
        </p:txBody>
      </p:sp>
      <p:pic>
        <p:nvPicPr>
          <p:cNvPr id="5" name="Picture 4">
            <a:extLst>
              <a:ext uri="{FF2B5EF4-FFF2-40B4-BE49-F238E27FC236}">
                <a16:creationId xmlns="" xmlns:a16="http://schemas.microsoft.com/office/drawing/2014/main" id="{328BAD5C-04BD-424E-90AD-328427364A23}"/>
              </a:ext>
            </a:extLst>
          </p:cNvPr>
          <p:cNvPicPr>
            <a:picLocks noChangeAspect="1"/>
          </p:cNvPicPr>
          <p:nvPr/>
        </p:nvPicPr>
        <p:blipFill>
          <a:blip r:embed="rId2"/>
          <a:stretch>
            <a:fillRect/>
          </a:stretch>
        </p:blipFill>
        <p:spPr>
          <a:xfrm>
            <a:off x="391324" y="2606321"/>
            <a:ext cx="3122602" cy="2790825"/>
          </a:xfrm>
          <a:prstGeom prst="rect">
            <a:avLst/>
          </a:prstGeom>
        </p:spPr>
      </p:pic>
      <p:pic>
        <p:nvPicPr>
          <p:cNvPr id="6" name="Picture 5">
            <a:extLst>
              <a:ext uri="{FF2B5EF4-FFF2-40B4-BE49-F238E27FC236}">
                <a16:creationId xmlns="" xmlns:a16="http://schemas.microsoft.com/office/drawing/2014/main" id="{C8B55887-1F9F-4B85-9B7B-23FFE43B1A94}"/>
              </a:ext>
            </a:extLst>
          </p:cNvPr>
          <p:cNvPicPr>
            <a:picLocks noChangeAspect="1"/>
          </p:cNvPicPr>
          <p:nvPr/>
        </p:nvPicPr>
        <p:blipFill>
          <a:blip r:embed="rId3"/>
          <a:stretch>
            <a:fillRect/>
          </a:stretch>
        </p:blipFill>
        <p:spPr>
          <a:xfrm>
            <a:off x="3847135" y="2766845"/>
            <a:ext cx="2800225" cy="2271880"/>
          </a:xfrm>
          <a:prstGeom prst="rect">
            <a:avLst/>
          </a:prstGeom>
        </p:spPr>
      </p:pic>
      <p:pic>
        <p:nvPicPr>
          <p:cNvPr id="7" name="Picture 6">
            <a:extLst>
              <a:ext uri="{FF2B5EF4-FFF2-40B4-BE49-F238E27FC236}">
                <a16:creationId xmlns="" xmlns:a16="http://schemas.microsoft.com/office/drawing/2014/main" id="{1C81D122-69EB-4588-B459-2CF2381B4258}"/>
              </a:ext>
            </a:extLst>
          </p:cNvPr>
          <p:cNvPicPr>
            <a:picLocks noChangeAspect="1"/>
          </p:cNvPicPr>
          <p:nvPr/>
        </p:nvPicPr>
        <p:blipFill>
          <a:blip r:embed="rId4"/>
          <a:stretch>
            <a:fillRect/>
          </a:stretch>
        </p:blipFill>
        <p:spPr>
          <a:xfrm>
            <a:off x="9337008" y="2763061"/>
            <a:ext cx="2854992" cy="2477347"/>
          </a:xfrm>
          <a:prstGeom prst="rect">
            <a:avLst/>
          </a:prstGeom>
        </p:spPr>
      </p:pic>
      <p:sp>
        <p:nvSpPr>
          <p:cNvPr id="14" name="TextBox 13">
            <a:extLst>
              <a:ext uri="{FF2B5EF4-FFF2-40B4-BE49-F238E27FC236}">
                <a16:creationId xmlns="" xmlns:a16="http://schemas.microsoft.com/office/drawing/2014/main" id="{95F2DF2F-2DA6-4BDE-9228-0C7B92EEBE4D}"/>
              </a:ext>
            </a:extLst>
          </p:cNvPr>
          <p:cNvSpPr txBox="1"/>
          <p:nvPr/>
        </p:nvSpPr>
        <p:spPr>
          <a:xfrm>
            <a:off x="647868" y="2126754"/>
            <a:ext cx="1304757"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u="sng" dirty="0" err="1">
                <a:ln w="0"/>
                <a:solidFill>
                  <a:schemeClr val="tx1"/>
                </a:solidFill>
                <a:effectLst>
                  <a:outerShdw blurRad="38100" dist="19050" dir="2700000" algn="tl" rotWithShape="0">
                    <a:schemeClr val="dk1">
                      <a:alpha val="40000"/>
                    </a:schemeClr>
                  </a:outerShdw>
                </a:effectLst>
                <a:latin typeface="Book Antiqua" panose="02040602050305030304" pitchFamily="18" charset="0"/>
              </a:rPr>
              <a:t>pBR</a:t>
            </a:r>
            <a:r>
              <a:rPr lang="en-US"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rPr>
              <a:t> 322</a:t>
            </a:r>
            <a:endParaRPr lang="en-IN"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endParaRPr>
          </a:p>
        </p:txBody>
      </p:sp>
      <p:sp>
        <p:nvSpPr>
          <p:cNvPr id="15" name="TextBox 14">
            <a:extLst>
              <a:ext uri="{FF2B5EF4-FFF2-40B4-BE49-F238E27FC236}">
                <a16:creationId xmlns="" xmlns:a16="http://schemas.microsoft.com/office/drawing/2014/main" id="{613AFEE3-EC8A-4785-846E-A2FCF054DF0A}"/>
              </a:ext>
            </a:extLst>
          </p:cNvPr>
          <p:cNvSpPr txBox="1"/>
          <p:nvPr/>
        </p:nvSpPr>
        <p:spPr>
          <a:xfrm>
            <a:off x="7530563" y="2172003"/>
            <a:ext cx="1304757"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u="sng" dirty="0" err="1">
                <a:ln w="0"/>
                <a:solidFill>
                  <a:schemeClr val="tx1"/>
                </a:solidFill>
                <a:effectLst>
                  <a:outerShdw blurRad="38100" dist="19050" dir="2700000" algn="tl" rotWithShape="0">
                    <a:schemeClr val="dk1">
                      <a:alpha val="40000"/>
                    </a:schemeClr>
                  </a:outerShdw>
                </a:effectLst>
                <a:latin typeface="Book Antiqua" panose="02040602050305030304" pitchFamily="18" charset="0"/>
              </a:rPr>
              <a:t>pUC</a:t>
            </a:r>
            <a:r>
              <a:rPr lang="en-US"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rPr>
              <a:t> 19</a:t>
            </a:r>
            <a:endParaRPr lang="en-IN"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endParaRPr>
          </a:p>
        </p:txBody>
      </p:sp>
      <p:sp>
        <p:nvSpPr>
          <p:cNvPr id="16" name="TextBox 15">
            <a:extLst>
              <a:ext uri="{FF2B5EF4-FFF2-40B4-BE49-F238E27FC236}">
                <a16:creationId xmlns="" xmlns:a16="http://schemas.microsoft.com/office/drawing/2014/main" id="{6904361B-58F8-4436-99EA-85154FB856D4}"/>
              </a:ext>
            </a:extLst>
          </p:cNvPr>
          <p:cNvSpPr txBox="1"/>
          <p:nvPr/>
        </p:nvSpPr>
        <p:spPr>
          <a:xfrm>
            <a:off x="4402029" y="2172003"/>
            <a:ext cx="1690436"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u="sng" dirty="0" err="1">
                <a:ln w="0"/>
                <a:solidFill>
                  <a:schemeClr val="tx1"/>
                </a:solidFill>
                <a:effectLst>
                  <a:outerShdw blurRad="38100" dist="19050" dir="2700000" algn="tl" rotWithShape="0">
                    <a:schemeClr val="dk1">
                      <a:alpha val="40000"/>
                    </a:schemeClr>
                  </a:outerShdw>
                </a:effectLst>
                <a:latin typeface="Book Antiqua" panose="02040602050305030304" pitchFamily="18" charset="0"/>
              </a:rPr>
              <a:t>Ti</a:t>
            </a:r>
            <a:r>
              <a:rPr lang="en-US"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rPr>
              <a:t> plasmid</a:t>
            </a:r>
            <a:endParaRPr lang="en-IN"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endParaRPr>
          </a:p>
        </p:txBody>
      </p:sp>
      <p:sp>
        <p:nvSpPr>
          <p:cNvPr id="17" name="TextBox 16">
            <a:extLst>
              <a:ext uri="{FF2B5EF4-FFF2-40B4-BE49-F238E27FC236}">
                <a16:creationId xmlns="" xmlns:a16="http://schemas.microsoft.com/office/drawing/2014/main" id="{BA3E9FEE-7B17-40D2-BFA0-7C4135672A5F}"/>
              </a:ext>
            </a:extLst>
          </p:cNvPr>
          <p:cNvSpPr txBox="1"/>
          <p:nvPr/>
        </p:nvSpPr>
        <p:spPr>
          <a:xfrm>
            <a:off x="9744245" y="2132511"/>
            <a:ext cx="1866564"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rPr>
              <a:t>Transposons</a:t>
            </a:r>
            <a:endParaRPr lang="en-IN" sz="2000" u="sng" dirty="0">
              <a:ln w="0"/>
              <a:solidFill>
                <a:schemeClr val="tx1"/>
              </a:solidFill>
              <a:effectLst>
                <a:outerShdw blurRad="38100" dist="19050" dir="2700000" algn="tl" rotWithShape="0">
                  <a:schemeClr val="dk1">
                    <a:alpha val="40000"/>
                  </a:schemeClr>
                </a:outerShdw>
              </a:effectLst>
              <a:latin typeface="Book Antiqua" panose="02040602050305030304" pitchFamily="18" charset="0"/>
            </a:endParaRPr>
          </a:p>
        </p:txBody>
      </p:sp>
      <p:pic>
        <p:nvPicPr>
          <p:cNvPr id="4098" name="Picture 2" descr="Image result for pUC 19">
            <a:extLst>
              <a:ext uri="{FF2B5EF4-FFF2-40B4-BE49-F238E27FC236}">
                <a16:creationId xmlns="" xmlns:a16="http://schemas.microsoft.com/office/drawing/2014/main" id="{D5336B95-A578-4937-8A82-D3433041FF4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84975" y="2897897"/>
            <a:ext cx="2572168" cy="2271880"/>
          </a:xfrm>
          <a:prstGeom prst="rect">
            <a:avLst/>
          </a:prstGeom>
          <a:noFill/>
          <a:extLst>
            <a:ext uri="{909E8E84-426E-40DD-AFC4-6F175D3DCCD1}">
              <a14:hiddenFill xmlns:a14="http://schemas.microsoft.com/office/drawing/2010/main">
                <a:solidFill>
                  <a:srgbClr val="FFFFFF"/>
                </a:solidFill>
              </a14:hiddenFill>
            </a:ext>
          </a:extLst>
        </p:spPr>
      </p:pic>
      <p:sp>
        <p:nvSpPr>
          <p:cNvPr id="19" name="Content Placeholder 5">
            <a:extLst>
              <a:ext uri="{FF2B5EF4-FFF2-40B4-BE49-F238E27FC236}">
                <a16:creationId xmlns="" xmlns:a16="http://schemas.microsoft.com/office/drawing/2014/main" id="{46CE9EE1-48F0-45F6-B852-EEC128E1647A}"/>
              </a:ext>
            </a:extLst>
          </p:cNvPr>
          <p:cNvSpPr txBox="1">
            <a:spLocks/>
          </p:cNvSpPr>
          <p:nvPr/>
        </p:nvSpPr>
        <p:spPr>
          <a:xfrm>
            <a:off x="581193" y="5737817"/>
            <a:ext cx="2083792" cy="781050"/>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400" b="1" dirty="0">
                <a:latin typeface="Book Antiqua" panose="02040602050305030304" pitchFamily="18" charset="0"/>
              </a:rPr>
              <a:t>P stands for plasmid</a:t>
            </a:r>
          </a:p>
          <a:p>
            <a:pPr marL="0" indent="0">
              <a:buNone/>
            </a:pPr>
            <a:r>
              <a:rPr lang="en-US" sz="1400" b="1" dirty="0">
                <a:latin typeface="Book Antiqua" panose="02040602050305030304" pitchFamily="18" charset="0"/>
              </a:rPr>
              <a:t>B – </a:t>
            </a:r>
            <a:r>
              <a:rPr lang="en-US" sz="1400" b="1" dirty="0" err="1">
                <a:latin typeface="Book Antiqua" panose="02040602050305030304" pitchFamily="18" charset="0"/>
              </a:rPr>
              <a:t>Boliver</a:t>
            </a:r>
            <a:endParaRPr lang="en-US" sz="1400" b="1" dirty="0">
              <a:latin typeface="Book Antiqua" panose="02040602050305030304" pitchFamily="18" charset="0"/>
            </a:endParaRPr>
          </a:p>
          <a:p>
            <a:pPr marL="0" indent="0">
              <a:buNone/>
            </a:pPr>
            <a:r>
              <a:rPr lang="en-US" sz="1400" b="1" dirty="0">
                <a:latin typeface="Book Antiqua" panose="02040602050305030304" pitchFamily="18" charset="0"/>
              </a:rPr>
              <a:t>R – Rodriguez</a:t>
            </a:r>
          </a:p>
          <a:p>
            <a:pPr marL="0" indent="0">
              <a:buNone/>
            </a:pPr>
            <a:r>
              <a:rPr lang="en-US" sz="1400" b="1" dirty="0">
                <a:latin typeface="Book Antiqua" panose="02040602050305030304" pitchFamily="18" charset="0"/>
              </a:rPr>
              <a:t>322 – number to segregate from other plasmids</a:t>
            </a:r>
          </a:p>
          <a:p>
            <a:pPr marL="285750" indent="-285750">
              <a:buFont typeface="Arial" panose="020B0604020202020204" pitchFamily="34" charset="0"/>
              <a:buChar char="•"/>
            </a:pPr>
            <a:endParaRPr lang="en-IN" sz="1400" b="1" dirty="0">
              <a:latin typeface="Book Antiqua" panose="02040602050305030304" pitchFamily="18" charset="0"/>
            </a:endParaRPr>
          </a:p>
        </p:txBody>
      </p:sp>
      <p:sp>
        <p:nvSpPr>
          <p:cNvPr id="21" name="Content Placeholder 5">
            <a:extLst>
              <a:ext uri="{FF2B5EF4-FFF2-40B4-BE49-F238E27FC236}">
                <a16:creationId xmlns="" xmlns:a16="http://schemas.microsoft.com/office/drawing/2014/main" id="{420F227E-5C94-45BD-9481-D778AD5CDF0B}"/>
              </a:ext>
            </a:extLst>
          </p:cNvPr>
          <p:cNvSpPr txBox="1">
            <a:spLocks/>
          </p:cNvSpPr>
          <p:nvPr/>
        </p:nvSpPr>
        <p:spPr>
          <a:xfrm>
            <a:off x="4095918" y="5737817"/>
            <a:ext cx="2083792" cy="781050"/>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400" b="1" dirty="0" err="1">
                <a:latin typeface="Book Antiqua" panose="02040602050305030304" pitchFamily="18" charset="0"/>
              </a:rPr>
              <a:t>Ti</a:t>
            </a:r>
            <a:r>
              <a:rPr lang="en-US" sz="1400" b="1" dirty="0">
                <a:latin typeface="Book Antiqua" panose="02040602050305030304" pitchFamily="18" charset="0"/>
              </a:rPr>
              <a:t> – Tumor inducing </a:t>
            </a:r>
          </a:p>
          <a:p>
            <a:pPr marL="0" indent="0">
              <a:buNone/>
            </a:pPr>
            <a:r>
              <a:rPr lang="en-US" sz="1400" b="1" dirty="0">
                <a:latin typeface="Book Antiqua" panose="02040602050305030304" pitchFamily="18" charset="0"/>
              </a:rPr>
              <a:t>It is the natural genetic engineer of plants</a:t>
            </a:r>
          </a:p>
          <a:p>
            <a:pPr marL="285750" indent="-285750">
              <a:buFont typeface="Arial" panose="020B0604020202020204" pitchFamily="34" charset="0"/>
              <a:buChar char="•"/>
            </a:pPr>
            <a:endParaRPr lang="en-IN" sz="1400" b="1" dirty="0">
              <a:latin typeface="Book Antiqua" panose="02040602050305030304" pitchFamily="18" charset="0"/>
            </a:endParaRPr>
          </a:p>
        </p:txBody>
      </p:sp>
      <p:sp>
        <p:nvSpPr>
          <p:cNvPr id="22" name="Content Placeholder 5">
            <a:extLst>
              <a:ext uri="{FF2B5EF4-FFF2-40B4-BE49-F238E27FC236}">
                <a16:creationId xmlns="" xmlns:a16="http://schemas.microsoft.com/office/drawing/2014/main" id="{B040376B-AA39-4D2E-81F5-9B62F32691AB}"/>
              </a:ext>
            </a:extLst>
          </p:cNvPr>
          <p:cNvSpPr txBox="1">
            <a:spLocks/>
          </p:cNvSpPr>
          <p:nvPr/>
        </p:nvSpPr>
        <p:spPr>
          <a:xfrm>
            <a:off x="7301009" y="5814017"/>
            <a:ext cx="2083792" cy="781050"/>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400" b="1" dirty="0">
                <a:latin typeface="Book Antiqua" panose="02040602050305030304" pitchFamily="18" charset="0"/>
              </a:rPr>
              <a:t>UC – university of California</a:t>
            </a:r>
          </a:p>
          <a:p>
            <a:pPr marL="0" indent="0">
              <a:buNone/>
            </a:pPr>
            <a:r>
              <a:rPr lang="en-US" sz="1400" b="1" dirty="0">
                <a:latin typeface="Book Antiqua" panose="02040602050305030304" pitchFamily="18" charset="0"/>
              </a:rPr>
              <a:t>19 - number to segregate from other plasmids</a:t>
            </a:r>
            <a:endParaRPr lang="en-IN" sz="1400" b="1" dirty="0">
              <a:latin typeface="Book Antiqua" panose="02040602050305030304" pitchFamily="18" charset="0"/>
            </a:endParaRPr>
          </a:p>
        </p:txBody>
      </p:sp>
    </p:spTree>
    <p:extLst>
      <p:ext uri="{BB962C8B-B14F-4D97-AF65-F5344CB8AC3E}">
        <p14:creationId xmlns:p14="http://schemas.microsoft.com/office/powerpoint/2010/main" val="3579807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1AFC8B-1609-461D-AD26-539F2B34EA33}"/>
              </a:ext>
            </a:extLst>
          </p:cNvPr>
          <p:cNvSpPr>
            <a:spLocks noGrp="1"/>
          </p:cNvSpPr>
          <p:nvPr>
            <p:ph type="title"/>
          </p:nvPr>
        </p:nvSpPr>
        <p:spPr/>
        <p:txBody>
          <a:bodyPr>
            <a:normAutofit/>
          </a:bodyPr>
          <a:lstStyle/>
          <a:p>
            <a:r>
              <a:rPr lang="en-US" sz="3200" dirty="0">
                <a:latin typeface="Algerian" panose="04020705040A02060702" pitchFamily="82" charset="0"/>
              </a:rPr>
              <a:t>Other vectors</a:t>
            </a:r>
            <a:endParaRPr lang="en-IN" sz="3200" dirty="0">
              <a:latin typeface="Algerian" panose="04020705040A02060702" pitchFamily="82" charset="0"/>
            </a:endParaRPr>
          </a:p>
        </p:txBody>
      </p:sp>
      <p:pic>
        <p:nvPicPr>
          <p:cNvPr id="3" name="Picture 2">
            <a:extLst>
              <a:ext uri="{FF2B5EF4-FFF2-40B4-BE49-F238E27FC236}">
                <a16:creationId xmlns="" xmlns:a16="http://schemas.microsoft.com/office/drawing/2014/main" id="{5AC9E9DB-A450-44C3-8A50-4927AC3A5C98}"/>
              </a:ext>
            </a:extLst>
          </p:cNvPr>
          <p:cNvPicPr>
            <a:picLocks noChangeAspect="1"/>
          </p:cNvPicPr>
          <p:nvPr/>
        </p:nvPicPr>
        <p:blipFill>
          <a:blip r:embed="rId2"/>
          <a:stretch>
            <a:fillRect/>
          </a:stretch>
        </p:blipFill>
        <p:spPr>
          <a:xfrm>
            <a:off x="6415087" y="2712124"/>
            <a:ext cx="5446826" cy="3726776"/>
          </a:xfrm>
          <a:prstGeom prst="rect">
            <a:avLst/>
          </a:prstGeom>
        </p:spPr>
      </p:pic>
      <p:pic>
        <p:nvPicPr>
          <p:cNvPr id="4" name="Picture 3">
            <a:extLst>
              <a:ext uri="{FF2B5EF4-FFF2-40B4-BE49-F238E27FC236}">
                <a16:creationId xmlns="" xmlns:a16="http://schemas.microsoft.com/office/drawing/2014/main" id="{168E4193-FB2C-4CFF-9529-A58757912FAF}"/>
              </a:ext>
            </a:extLst>
          </p:cNvPr>
          <p:cNvPicPr>
            <a:picLocks noChangeAspect="1"/>
          </p:cNvPicPr>
          <p:nvPr/>
        </p:nvPicPr>
        <p:blipFill>
          <a:blip r:embed="rId3"/>
          <a:stretch>
            <a:fillRect/>
          </a:stretch>
        </p:blipFill>
        <p:spPr>
          <a:xfrm>
            <a:off x="575894" y="2984412"/>
            <a:ext cx="4982398" cy="3568788"/>
          </a:xfrm>
          <a:prstGeom prst="rect">
            <a:avLst/>
          </a:prstGeom>
        </p:spPr>
      </p:pic>
      <p:sp>
        <p:nvSpPr>
          <p:cNvPr id="5" name="Content Placeholder 5">
            <a:extLst>
              <a:ext uri="{FF2B5EF4-FFF2-40B4-BE49-F238E27FC236}">
                <a16:creationId xmlns="" xmlns:a16="http://schemas.microsoft.com/office/drawing/2014/main" id="{177F3F66-8A6D-4F76-A362-34DDAC233315}"/>
              </a:ext>
            </a:extLst>
          </p:cNvPr>
          <p:cNvSpPr txBox="1">
            <a:spLocks/>
          </p:cNvSpPr>
          <p:nvPr/>
        </p:nvSpPr>
        <p:spPr>
          <a:xfrm>
            <a:off x="330087" y="2321599"/>
            <a:ext cx="5537313" cy="469226"/>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b="1" dirty="0">
                <a:latin typeface="Book Antiqua" panose="02040602050305030304" pitchFamily="18" charset="0"/>
              </a:rPr>
              <a:t>Can replicate both in prokaryotic &amp; eukaryotic cell</a:t>
            </a:r>
          </a:p>
          <a:p>
            <a:pPr marL="285750" indent="-285750">
              <a:buFont typeface="Arial" panose="020B0604020202020204" pitchFamily="34" charset="0"/>
              <a:buChar char="•"/>
            </a:pPr>
            <a:endParaRPr lang="en-IN" b="1" dirty="0">
              <a:latin typeface="Book Antiqua" panose="02040602050305030304" pitchFamily="18" charset="0"/>
            </a:endParaRPr>
          </a:p>
        </p:txBody>
      </p:sp>
      <p:sp>
        <p:nvSpPr>
          <p:cNvPr id="6" name="Content Placeholder 5">
            <a:extLst>
              <a:ext uri="{FF2B5EF4-FFF2-40B4-BE49-F238E27FC236}">
                <a16:creationId xmlns="" xmlns:a16="http://schemas.microsoft.com/office/drawing/2014/main" id="{CCD98A9B-3958-44B6-8EE9-793A3FF12573}"/>
              </a:ext>
            </a:extLst>
          </p:cNvPr>
          <p:cNvSpPr txBox="1">
            <a:spLocks/>
          </p:cNvSpPr>
          <p:nvPr/>
        </p:nvSpPr>
        <p:spPr>
          <a:xfrm>
            <a:off x="6266995" y="2321599"/>
            <a:ext cx="5537313" cy="469226"/>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b="1" dirty="0">
                <a:latin typeface="Book Antiqua" panose="02040602050305030304" pitchFamily="18" charset="0"/>
              </a:rPr>
              <a:t>Can control gene expression in cells</a:t>
            </a:r>
          </a:p>
          <a:p>
            <a:pPr marL="285750" indent="-285750">
              <a:buFont typeface="Arial" panose="020B0604020202020204" pitchFamily="34" charset="0"/>
              <a:buChar char="•"/>
            </a:pPr>
            <a:endParaRPr lang="en-IN" b="1" dirty="0">
              <a:latin typeface="Book Antiqua" panose="02040602050305030304" pitchFamily="18" charset="0"/>
            </a:endParaRPr>
          </a:p>
        </p:txBody>
      </p:sp>
    </p:spTree>
    <p:extLst>
      <p:ext uri="{BB962C8B-B14F-4D97-AF65-F5344CB8AC3E}">
        <p14:creationId xmlns:p14="http://schemas.microsoft.com/office/powerpoint/2010/main" val="1987612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EBB4C8-CDCC-4AD0-867F-2A14BEEBAF0F}"/>
              </a:ext>
            </a:extLst>
          </p:cNvPr>
          <p:cNvSpPr>
            <a:spLocks noGrp="1"/>
          </p:cNvSpPr>
          <p:nvPr>
            <p:ph type="title"/>
          </p:nvPr>
        </p:nvSpPr>
        <p:spPr/>
        <p:txBody>
          <a:bodyPr>
            <a:normAutofit/>
          </a:bodyPr>
          <a:lstStyle/>
          <a:p>
            <a:r>
              <a:rPr lang="en-US" sz="3200" dirty="0">
                <a:latin typeface="Algerian" panose="04020705040A02060702" pitchFamily="82" charset="0"/>
              </a:rPr>
              <a:t>COMPETENT  HOST</a:t>
            </a:r>
            <a:endParaRPr lang="en-IN" sz="32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04E94305-0B6E-43CF-B809-8CE18AEBA786}"/>
              </a:ext>
            </a:extLst>
          </p:cNvPr>
          <p:cNvSpPr>
            <a:spLocks noGrp="1"/>
          </p:cNvSpPr>
          <p:nvPr>
            <p:ph idx="1"/>
          </p:nvPr>
        </p:nvSpPr>
        <p:spPr>
          <a:xfrm>
            <a:off x="581192" y="2180496"/>
            <a:ext cx="10505907" cy="3678303"/>
          </a:xfrm>
        </p:spPr>
        <p:txBody>
          <a:bodyPr>
            <a:noAutofit/>
          </a:bodyPr>
          <a:lstStyle/>
          <a:p>
            <a:r>
              <a:rPr lang="en-US" sz="2400" dirty="0">
                <a:latin typeface="Book Antiqua" panose="02040602050305030304" pitchFamily="18" charset="0"/>
              </a:rPr>
              <a:t>E.coli : </a:t>
            </a:r>
            <a:r>
              <a:rPr lang="en-IN" sz="2400" dirty="0">
                <a:latin typeface="Book Antiqua" panose="02040602050305030304" pitchFamily="18" charset="0"/>
              </a:rPr>
              <a:t>optimal growing conditions the cells divide every 20 minutes.</a:t>
            </a:r>
          </a:p>
          <a:p>
            <a:r>
              <a:rPr lang="en-IN" sz="2400" dirty="0">
                <a:latin typeface="Book Antiqua" panose="02040602050305030304" pitchFamily="18" charset="0"/>
              </a:rPr>
              <a:t>For the expression of eukaryotic proteins, eukaryotic cells are preferred because to produce a functionally active protein it should fold properly and post translational modifications should also occur, which is not possible by prokaryotic cell (E.coli).</a:t>
            </a:r>
          </a:p>
        </p:txBody>
      </p:sp>
    </p:spTree>
    <p:extLst>
      <p:ext uri="{BB962C8B-B14F-4D97-AF65-F5344CB8AC3E}">
        <p14:creationId xmlns:p14="http://schemas.microsoft.com/office/powerpoint/2010/main" val="1071836235"/>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B6AF818C-C64F-4934-B3A5-F039DA5FBBB2}"/>
              </a:ext>
            </a:extLst>
          </p:cNvPr>
          <p:cNvSpPr/>
          <p:nvPr/>
        </p:nvSpPr>
        <p:spPr>
          <a:xfrm>
            <a:off x="78960" y="3686561"/>
            <a:ext cx="1307514" cy="514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sp>
        <p:nvSpPr>
          <p:cNvPr id="4" name="Title 3">
            <a:extLst>
              <a:ext uri="{FF2B5EF4-FFF2-40B4-BE49-F238E27FC236}">
                <a16:creationId xmlns:a16="http://schemas.microsoft.com/office/drawing/2014/main" xmlns="" id="{8E344439-02EA-4BE6-8F01-876CF3442058}"/>
              </a:ext>
            </a:extLst>
          </p:cNvPr>
          <p:cNvSpPr>
            <a:spLocks noGrp="1"/>
          </p:cNvSpPr>
          <p:nvPr>
            <p:ph type="title"/>
          </p:nvPr>
        </p:nvSpPr>
        <p:spPr/>
        <p:txBody>
          <a:bodyPr>
            <a:normAutofit/>
          </a:bodyPr>
          <a:lstStyle/>
          <a:p>
            <a:r>
              <a:rPr dirty="0" lang="en-US" sz="3200">
                <a:latin charset="0" panose="04020705040A02060702" pitchFamily="82" typeface="Algerian"/>
              </a:rPr>
              <a:t>Methods of gene transfer</a:t>
            </a:r>
            <a:endParaRPr dirty="0" lang="en-IN" sz="3200">
              <a:latin charset="0" panose="04020705040A02060702" pitchFamily="82" typeface="Algerian"/>
            </a:endParaRPr>
          </a:p>
        </p:txBody>
      </p:sp>
      <p:sp>
        <p:nvSpPr>
          <p:cNvPr id="2" name="Rectangle: Rounded Corners 1">
            <a:extLst>
              <a:ext uri="{FF2B5EF4-FFF2-40B4-BE49-F238E27FC236}">
                <a16:creationId xmlns:a16="http://schemas.microsoft.com/office/drawing/2014/main" xmlns="" id="{4796BDFE-D160-4CD6-8907-AAA0611A028F}"/>
              </a:ext>
            </a:extLst>
          </p:cNvPr>
          <p:cNvSpPr/>
          <p:nvPr/>
        </p:nvSpPr>
        <p:spPr>
          <a:xfrm>
            <a:off x="143043" y="2758115"/>
            <a:ext cx="3333750" cy="752475"/>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CHEMICAL MEDIATED</a:t>
            </a:r>
            <a:endParaRPr dirty="0" lang="en-IN">
              <a:ln w="0"/>
              <a:solidFill>
                <a:schemeClr val="tx1"/>
              </a:solidFill>
              <a:effectLst>
                <a:outerShdw algn="tl" blurRad="38100" dir="2700000" dist="19050" rotWithShape="0">
                  <a:schemeClr val="dk1">
                    <a:alpha val="40000"/>
                  </a:schemeClr>
                </a:outerShdw>
              </a:effectLst>
            </a:endParaRPr>
          </a:p>
        </p:txBody>
      </p:sp>
      <p:sp>
        <p:nvSpPr>
          <p:cNvPr id="7" name="Rectangle: Rounded Corners 6">
            <a:extLst>
              <a:ext uri="{FF2B5EF4-FFF2-40B4-BE49-F238E27FC236}">
                <a16:creationId xmlns:a16="http://schemas.microsoft.com/office/drawing/2014/main" xmlns="" id="{F180C1D0-EE8D-4FD5-98A1-20C7417DDD9D}"/>
              </a:ext>
            </a:extLst>
          </p:cNvPr>
          <p:cNvSpPr/>
          <p:nvPr/>
        </p:nvSpPr>
        <p:spPr>
          <a:xfrm>
            <a:off x="4360864" y="4528683"/>
            <a:ext cx="3333750" cy="752475"/>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MICROINJECTION</a:t>
            </a:r>
            <a:endParaRPr dirty="0" lang="en-IN">
              <a:ln w="0"/>
              <a:solidFill>
                <a:schemeClr val="tx1"/>
              </a:solidFill>
              <a:effectLst>
                <a:outerShdw algn="tl" blurRad="38100" dir="2700000" dist="19050" rotWithShape="0">
                  <a:schemeClr val="dk1">
                    <a:alpha val="40000"/>
                  </a:schemeClr>
                </a:outerShdw>
              </a:effectLst>
            </a:endParaRPr>
          </a:p>
        </p:txBody>
      </p:sp>
      <p:sp>
        <p:nvSpPr>
          <p:cNvPr id="8" name="Rectangle: Rounded Corners 7">
            <a:extLst>
              <a:ext uri="{FF2B5EF4-FFF2-40B4-BE49-F238E27FC236}">
                <a16:creationId xmlns:a16="http://schemas.microsoft.com/office/drawing/2014/main" xmlns="" id="{3C040251-A4CC-45C3-815A-19CC1CAAC785}"/>
              </a:ext>
            </a:extLst>
          </p:cNvPr>
          <p:cNvSpPr/>
          <p:nvPr/>
        </p:nvSpPr>
        <p:spPr>
          <a:xfrm>
            <a:off x="1542798" y="3657118"/>
            <a:ext cx="3333750" cy="752475"/>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ELECTROPORATION</a:t>
            </a:r>
            <a:endParaRPr dirty="0" lang="en-IN">
              <a:ln w="0"/>
              <a:solidFill>
                <a:schemeClr val="tx1"/>
              </a:solidFill>
              <a:effectLst>
                <a:outerShdw algn="tl" blurRad="38100" dir="2700000" dist="19050" rotWithShape="0">
                  <a:schemeClr val="dk1">
                    <a:alpha val="40000"/>
                  </a:schemeClr>
                </a:outerShdw>
              </a:effectLst>
            </a:endParaRPr>
          </a:p>
        </p:txBody>
      </p:sp>
      <p:sp>
        <p:nvSpPr>
          <p:cNvPr id="9" name="Rectangle: Rounded Corners 8">
            <a:extLst>
              <a:ext uri="{FF2B5EF4-FFF2-40B4-BE49-F238E27FC236}">
                <a16:creationId xmlns:a16="http://schemas.microsoft.com/office/drawing/2014/main" xmlns="" id="{23D82418-5EBF-4169-B522-0202BAC0A910}"/>
              </a:ext>
            </a:extLst>
          </p:cNvPr>
          <p:cNvSpPr/>
          <p:nvPr/>
        </p:nvSpPr>
        <p:spPr>
          <a:xfrm>
            <a:off x="6137192" y="3629680"/>
            <a:ext cx="3333750" cy="752475"/>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BIOLISTICS</a:t>
            </a:r>
            <a:endParaRPr dirty="0" lang="en-IN">
              <a:ln w="0"/>
              <a:solidFill>
                <a:schemeClr val="tx1"/>
              </a:solidFill>
              <a:effectLst>
                <a:outerShdw algn="tl" blurRad="38100" dir="2700000" dist="19050" rotWithShape="0">
                  <a:schemeClr val="dk1">
                    <a:alpha val="40000"/>
                  </a:schemeClr>
                </a:outerShdw>
              </a:effectLst>
            </a:endParaRPr>
          </a:p>
        </p:txBody>
      </p:sp>
      <p:sp>
        <p:nvSpPr>
          <p:cNvPr id="10" name="Rectangle: Rounded Corners 9">
            <a:extLst>
              <a:ext uri="{FF2B5EF4-FFF2-40B4-BE49-F238E27FC236}">
                <a16:creationId xmlns:a16="http://schemas.microsoft.com/office/drawing/2014/main" xmlns="" id="{DA408530-09B7-4BE2-9B9F-59E029C13BC5}"/>
              </a:ext>
            </a:extLst>
          </p:cNvPr>
          <p:cNvSpPr/>
          <p:nvPr/>
        </p:nvSpPr>
        <p:spPr>
          <a:xfrm>
            <a:off x="8277059" y="2724149"/>
            <a:ext cx="3333750" cy="752475"/>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LIPOSOME MEDIATED</a:t>
            </a:r>
            <a:endParaRPr dirty="0" lang="en-IN">
              <a:ln w="0"/>
              <a:solidFill>
                <a:schemeClr val="tx1"/>
              </a:solidFill>
              <a:effectLst>
                <a:outerShdw algn="tl" blurRad="38100" dir="2700000" dist="19050" rotWithShape="0">
                  <a:schemeClr val="dk1">
                    <a:alpha val="40000"/>
                  </a:schemeClr>
                </a:outerShdw>
              </a:effectLst>
            </a:endParaRPr>
          </a:p>
        </p:txBody>
      </p:sp>
      <p:sp>
        <p:nvSpPr>
          <p:cNvPr id="3" name="Rectangle: Rounded Corners 2">
            <a:extLst>
              <a:ext uri="{FF2B5EF4-FFF2-40B4-BE49-F238E27FC236}">
                <a16:creationId xmlns:a16="http://schemas.microsoft.com/office/drawing/2014/main" xmlns="" id="{51C37853-6469-4AB6-8F0F-AD0B6E013939}"/>
              </a:ext>
            </a:extLst>
          </p:cNvPr>
          <p:cNvSpPr/>
          <p:nvPr/>
        </p:nvSpPr>
        <p:spPr>
          <a:xfrm>
            <a:off x="3277743" y="1998234"/>
            <a:ext cx="5393099" cy="5839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b="1" dirty="0" lang="en-US">
                <a:ln w="6600">
                  <a:solidFill>
                    <a:schemeClr val="accent2"/>
                  </a:solidFill>
                  <a:prstDash val="solid"/>
                </a:ln>
                <a:solidFill>
                  <a:srgbClr val="FFFFFF"/>
                </a:solidFill>
                <a:effectLst>
                  <a:outerShdw algn="tl" dir="2700000" dist="38100" rotWithShape="0">
                    <a:schemeClr val="accent2"/>
                  </a:outerShdw>
                </a:effectLst>
              </a:rPr>
              <a:t>DIRECT OR VECTORLESS GENE TRANSFER</a:t>
            </a:r>
            <a:endParaRPr b="1" dirty="0" lang="en-IN">
              <a:ln w="6600">
                <a:solidFill>
                  <a:schemeClr val="accent2"/>
                </a:solidFill>
                <a:prstDash val="solid"/>
              </a:ln>
              <a:solidFill>
                <a:srgbClr val="FFFFFF"/>
              </a:solidFill>
              <a:effectLst>
                <a:outerShdw algn="tl" dir="2700000" dist="38100" rotWithShape="0">
                  <a:schemeClr val="accent2"/>
                </a:outerShdw>
              </a:effectLst>
            </a:endParaRPr>
          </a:p>
        </p:txBody>
      </p:sp>
      <p:pic>
        <p:nvPicPr>
          <p:cNvPr descr="Image result for direct gene transfer" id="1026" name="Picture 2">
            <a:extLst>
              <a:ext uri="{FF2B5EF4-FFF2-40B4-BE49-F238E27FC236}">
                <a16:creationId xmlns:a16="http://schemas.microsoft.com/office/drawing/2014/main" xmlns="" id="{E8BAA03D-1E93-41BF-81A7-D25E49499241}"/>
              </a:ext>
            </a:extLst>
          </p:cNvPr>
          <p:cNvPicPr>
            <a:picLocks noChangeArrowheads="1" noChangeAspect="1"/>
          </p:cNvPicPr>
          <p:nvPr/>
        </p:nvPicPr>
        <p:blipFill>
          <a:blip cstate="print" r:embed="rId2">
            <a:extLst>
              <a:ext uri="{28A0092B-C50C-407E-A947-70E740481C1C}">
                <a14:useLocalDpi xmlns:a14="http://schemas.microsoft.com/office/drawing/2010/main" val="0"/>
              </a:ext>
            </a:extLst>
          </a:blip>
          <a:srcRect/>
          <a:stretch>
            <a:fillRect/>
          </a:stretch>
        </p:blipFill>
        <p:spPr bwMode="auto">
          <a:xfrm>
            <a:off x="7870659" y="4482783"/>
            <a:ext cx="2073275" cy="2264041"/>
          </a:xfrm>
          <a:prstGeom prst="rect">
            <a:avLst/>
          </a:prstGeom>
          <a:noFill/>
          <a:extLst>
            <a:ext uri="{909E8E84-426E-40DD-AFC4-6F175D3DCCD1}">
              <a14:hiddenFill xmlns:a14="http://schemas.microsoft.com/office/drawing/2010/main">
                <a:solidFill>
                  <a:srgbClr val="FFFFFF"/>
                </a:solidFill>
              </a14:hiddenFill>
            </a:ext>
          </a:extLst>
        </p:spPr>
      </p:pic>
      <p:pic>
        <p:nvPicPr>
          <p:cNvPr descr="Image result for direct gene transfer" id="1028" name="Picture 4">
            <a:extLst>
              <a:ext uri="{FF2B5EF4-FFF2-40B4-BE49-F238E27FC236}">
                <a16:creationId xmlns:a16="http://schemas.microsoft.com/office/drawing/2014/main" xmlns="" id="{08B8B86B-57B9-4585-B6FD-41BC3FA6CD7E}"/>
              </a:ext>
            </a:extLst>
          </p:cNvPr>
          <p:cNvPicPr>
            <a:picLocks noChangeArrowheads="1" noChangeAspect="1"/>
          </p:cNvPicPr>
          <p:nvPr/>
        </p:nvPicPr>
        <p:blipFill rotWithShape="1">
          <a:blip r:embed="rId3">
            <a:duotone>
              <a:prstClr val="black"/>
              <a:schemeClr val="accent5">
                <a:tint val="45000"/>
                <a:satMod val="400000"/>
              </a:schemeClr>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b="264" r="555"/>
          <a:stretch/>
        </p:blipFill>
        <p:spPr bwMode="auto">
          <a:xfrm>
            <a:off x="2033462" y="4585564"/>
            <a:ext cx="852487" cy="2156471"/>
          </a:xfrm>
          <a:prstGeom prst="rect">
            <a:avLst/>
          </a:prstGeom>
          <a:noFill/>
          <a:extLst>
            <a:ext uri="{909E8E84-426E-40DD-AFC4-6F175D3DCCD1}">
              <a14:hiddenFill xmlns:a14="http://schemas.microsoft.com/office/drawing/2010/main">
                <a:solidFill>
                  <a:srgbClr val="FFFFFF"/>
                </a:solidFill>
              </a14:hiddenFill>
            </a:ext>
          </a:extLst>
        </p:spPr>
      </p:pic>
      <p:pic>
        <p:nvPicPr>
          <p:cNvPr descr="Image result for MICROINJECTION" id="1030" name="Picture 6">
            <a:extLst>
              <a:ext uri="{FF2B5EF4-FFF2-40B4-BE49-F238E27FC236}">
                <a16:creationId xmlns:a16="http://schemas.microsoft.com/office/drawing/2014/main" xmlns="" id="{0C3EF0C5-3179-48A9-8CEE-AA90AEDF5284}"/>
              </a:ext>
            </a:extLst>
          </p:cNvPr>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45040" y="5540335"/>
            <a:ext cx="3301919" cy="1201700"/>
          </a:xfrm>
          <a:prstGeom prst="rect">
            <a:avLst/>
          </a:prstGeom>
          <a:noFill/>
          <a:extLst>
            <a:ext uri="{909E8E84-426E-40DD-AFC4-6F175D3DCCD1}">
              <a14:hiddenFill xmlns:a14="http://schemas.microsoft.com/office/drawing/2010/main">
                <a:solidFill>
                  <a:srgbClr val="FFFFFF"/>
                </a:solidFill>
              </a14:hiddenFill>
            </a:ext>
          </a:extLst>
        </p:spPr>
      </p:pic>
      <p:pic>
        <p:nvPicPr>
          <p:cNvPr descr="Related image" id="1032" name="Picture 8">
            <a:extLst>
              <a:ext uri="{FF2B5EF4-FFF2-40B4-BE49-F238E27FC236}">
                <a16:creationId xmlns:a16="http://schemas.microsoft.com/office/drawing/2014/main" xmlns="" id="{43B114A7-6F60-48B0-BC06-13CDF082469A}"/>
              </a:ext>
            </a:extLst>
          </p:cNvPr>
          <p:cNvPicPr>
            <a:picLocks noChangeArrowheads="1" noChangeAspect="1"/>
          </p:cNvPicPr>
          <p:nvPr/>
        </p:nvPicPr>
        <p:blipFill>
          <a:blip cstate="print" r:embed="rId6">
            <a:extLst>
              <a:ext uri="{28A0092B-C50C-407E-A947-70E740481C1C}">
                <a14:useLocalDpi xmlns:a14="http://schemas.microsoft.com/office/drawing/2010/main" val="0"/>
              </a:ext>
            </a:extLst>
          </a:blip>
          <a:srcRect/>
          <a:stretch>
            <a:fillRect/>
          </a:stretch>
        </p:blipFill>
        <p:spPr bwMode="auto">
          <a:xfrm>
            <a:off x="9823032" y="3618629"/>
            <a:ext cx="2073275" cy="1357792"/>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xmlns="" id="{C94C7C0F-906C-4BB2-953B-9FA18C6F5E9A}"/>
              </a:ext>
            </a:extLst>
          </p:cNvPr>
          <p:cNvSpPr txBox="1"/>
          <p:nvPr/>
        </p:nvSpPr>
        <p:spPr>
          <a:xfrm>
            <a:off x="25986" y="3657118"/>
            <a:ext cx="1516812" cy="523220"/>
          </a:xfrm>
          <a:prstGeom prst="rect">
            <a:avLst/>
          </a:prstGeom>
          <a:noFill/>
        </p:spPr>
        <p:txBody>
          <a:bodyPr rtlCol="0" wrap="square">
            <a:spAutoFit/>
          </a:bodyPr>
          <a:lstStyle/>
          <a:p>
            <a:pPr indent="-285750" marL="285750">
              <a:buFont charset="0" panose="020B0604020202020204" pitchFamily="34" typeface="Arial"/>
              <a:buChar char="•"/>
            </a:pPr>
            <a:r>
              <a:rPr b="1" dirty="0" lang="en-US" spc="50" sz="1400">
                <a:ln w="0"/>
                <a:solidFill>
                  <a:schemeClr val="bg2"/>
                </a:solidFill>
                <a:effectLst>
                  <a:innerShdw blurRad="63500" dir="13500000" dist="50800">
                    <a:srgbClr val="000000">
                      <a:alpha val="50000"/>
                    </a:srgbClr>
                  </a:innerShdw>
                </a:effectLst>
                <a:latin charset="0" panose="02040602050305030304" pitchFamily="18" typeface="Book Antiqua"/>
              </a:rPr>
              <a:t>PEG</a:t>
            </a:r>
          </a:p>
          <a:p>
            <a:pPr indent="-285750" marL="285750">
              <a:buFont charset="0" panose="020B0604020202020204" pitchFamily="34" typeface="Arial"/>
              <a:buChar char="•"/>
            </a:pPr>
            <a:r>
              <a:rPr b="1" dirty="0" lang="en-US" spc="50" sz="1400">
                <a:ln w="0"/>
                <a:solidFill>
                  <a:schemeClr val="bg2"/>
                </a:solidFill>
                <a:effectLst>
                  <a:innerShdw blurRad="63500" dir="13500000" dist="50800">
                    <a:srgbClr val="000000">
                      <a:alpha val="50000"/>
                    </a:srgbClr>
                  </a:innerShdw>
                </a:effectLst>
                <a:latin charset="0" panose="02040602050305030304" pitchFamily="18" typeface="Book Antiqua"/>
              </a:rPr>
              <a:t>DEXTRAN</a:t>
            </a:r>
            <a:endParaRPr b="1" dirty="0" lang="en-IN" spc="50" sz="1400">
              <a:ln w="0"/>
              <a:solidFill>
                <a:schemeClr val="bg2"/>
              </a:solidFill>
              <a:effectLst>
                <a:innerShdw blurRad="63500" dir="13500000" dist="50800">
                  <a:srgbClr val="000000">
                    <a:alpha val="50000"/>
                  </a:srgbClr>
                </a:innerShdw>
              </a:effectLst>
              <a:latin charset="0" panose="02040602050305030304" pitchFamily="18" typeface="Book Antiqua"/>
            </a:endParaRPr>
          </a:p>
        </p:txBody>
      </p:sp>
      <p:sp>
        <p:nvSpPr>
          <p:cNvPr id="20" name="Arrow: Down 19">
            <a:extLst>
              <a:ext uri="{FF2B5EF4-FFF2-40B4-BE49-F238E27FC236}">
                <a16:creationId xmlns:a16="http://schemas.microsoft.com/office/drawing/2014/main" xmlns="" id="{0F43A27E-D697-439B-BAD9-115CA2CDA1EC}"/>
              </a:ext>
            </a:extLst>
          </p:cNvPr>
          <p:cNvSpPr/>
          <p:nvPr/>
        </p:nvSpPr>
        <p:spPr>
          <a:xfrm rot="3395540">
            <a:off x="3686678" y="2592519"/>
            <a:ext cx="400050" cy="813879"/>
          </a:xfrm>
          <a:prstGeom prst="downArrow">
            <a:avLst/>
          </a:prstGeom>
        </p:spPr>
        <p:style>
          <a:lnRef idx="2">
            <a:schemeClr val="accent1"/>
          </a:lnRef>
          <a:fillRef idx="1">
            <a:schemeClr val="lt1"/>
          </a:fillRef>
          <a:effectRef idx="0">
            <a:schemeClr val="accent1"/>
          </a:effectRef>
          <a:fontRef idx="minor">
            <a:schemeClr val="dk1"/>
          </a:fontRef>
        </p:style>
        <p:txBody>
          <a:bodyPr anchor="ctr" rtlCol="0"/>
          <a:lstStyle/>
          <a:p>
            <a:pPr algn="ctr"/>
            <a:endParaRPr lang="en-IN"/>
          </a:p>
        </p:txBody>
      </p:sp>
      <p:sp>
        <p:nvSpPr>
          <p:cNvPr id="25" name="Arrow: Down 24">
            <a:extLst>
              <a:ext uri="{FF2B5EF4-FFF2-40B4-BE49-F238E27FC236}">
                <a16:creationId xmlns:a16="http://schemas.microsoft.com/office/drawing/2014/main" xmlns="" id="{FAB4B567-0450-417A-A19A-1015EED8215F}"/>
              </a:ext>
            </a:extLst>
          </p:cNvPr>
          <p:cNvSpPr/>
          <p:nvPr/>
        </p:nvSpPr>
        <p:spPr>
          <a:xfrm>
            <a:off x="4304547" y="2741534"/>
            <a:ext cx="400050" cy="813879"/>
          </a:xfrm>
          <a:prstGeom prst="downArrow">
            <a:avLst/>
          </a:prstGeom>
        </p:spPr>
        <p:style>
          <a:lnRef idx="2">
            <a:schemeClr val="accent1"/>
          </a:lnRef>
          <a:fillRef idx="1">
            <a:schemeClr val="lt1"/>
          </a:fillRef>
          <a:effectRef idx="0">
            <a:schemeClr val="accent1"/>
          </a:effectRef>
          <a:fontRef idx="minor">
            <a:schemeClr val="dk1"/>
          </a:fontRef>
        </p:style>
        <p:txBody>
          <a:bodyPr anchor="ctr" rtlCol="0"/>
          <a:lstStyle/>
          <a:p>
            <a:pPr algn="ctr"/>
            <a:endParaRPr lang="en-IN"/>
          </a:p>
        </p:txBody>
      </p:sp>
      <p:sp>
        <p:nvSpPr>
          <p:cNvPr id="26" name="Arrow: Down 25">
            <a:extLst>
              <a:ext uri="{FF2B5EF4-FFF2-40B4-BE49-F238E27FC236}">
                <a16:creationId xmlns:a16="http://schemas.microsoft.com/office/drawing/2014/main" xmlns="" id="{C25D7092-21BE-41B8-8850-26C67A80413C}"/>
              </a:ext>
            </a:extLst>
          </p:cNvPr>
          <p:cNvSpPr/>
          <p:nvPr/>
        </p:nvSpPr>
        <p:spPr>
          <a:xfrm>
            <a:off x="5324057" y="2758115"/>
            <a:ext cx="400050" cy="1624040"/>
          </a:xfrm>
          <a:prstGeom prst="downArrow">
            <a:avLst/>
          </a:prstGeom>
        </p:spPr>
        <p:style>
          <a:lnRef idx="2">
            <a:schemeClr val="accent1"/>
          </a:lnRef>
          <a:fillRef idx="1">
            <a:schemeClr val="lt1"/>
          </a:fillRef>
          <a:effectRef idx="0">
            <a:schemeClr val="accent1"/>
          </a:effectRef>
          <a:fontRef idx="minor">
            <a:schemeClr val="dk1"/>
          </a:fontRef>
        </p:style>
        <p:txBody>
          <a:bodyPr anchor="ctr" rtlCol="0"/>
          <a:lstStyle/>
          <a:p>
            <a:pPr algn="ctr"/>
            <a:endParaRPr lang="en-IN"/>
          </a:p>
        </p:txBody>
      </p:sp>
      <p:sp>
        <p:nvSpPr>
          <p:cNvPr id="27" name="Arrow: Down 26">
            <a:extLst>
              <a:ext uri="{FF2B5EF4-FFF2-40B4-BE49-F238E27FC236}">
                <a16:creationId xmlns:a16="http://schemas.microsoft.com/office/drawing/2014/main" xmlns="" id="{E8C3CCEB-A7C4-40B4-9E05-2E9603E8125F}"/>
              </a:ext>
            </a:extLst>
          </p:cNvPr>
          <p:cNvSpPr/>
          <p:nvPr/>
        </p:nvSpPr>
        <p:spPr>
          <a:xfrm>
            <a:off x="6543927" y="2724149"/>
            <a:ext cx="400050" cy="813879"/>
          </a:xfrm>
          <a:prstGeom prst="downArrow">
            <a:avLst/>
          </a:prstGeom>
        </p:spPr>
        <p:style>
          <a:lnRef idx="2">
            <a:schemeClr val="accent1"/>
          </a:lnRef>
          <a:fillRef idx="1">
            <a:schemeClr val="lt1"/>
          </a:fillRef>
          <a:effectRef idx="0">
            <a:schemeClr val="accent1"/>
          </a:effectRef>
          <a:fontRef idx="minor">
            <a:schemeClr val="dk1"/>
          </a:fontRef>
        </p:style>
        <p:txBody>
          <a:bodyPr anchor="ctr" rtlCol="0"/>
          <a:lstStyle/>
          <a:p>
            <a:pPr algn="ctr"/>
            <a:endParaRPr lang="en-IN"/>
          </a:p>
        </p:txBody>
      </p:sp>
      <p:sp>
        <p:nvSpPr>
          <p:cNvPr id="28" name="Arrow: Down 27">
            <a:extLst>
              <a:ext uri="{FF2B5EF4-FFF2-40B4-BE49-F238E27FC236}">
                <a16:creationId xmlns:a16="http://schemas.microsoft.com/office/drawing/2014/main" xmlns="" id="{23771FB1-A966-41B7-8DBD-7B378DC37D59}"/>
              </a:ext>
            </a:extLst>
          </p:cNvPr>
          <p:cNvSpPr/>
          <p:nvPr/>
        </p:nvSpPr>
        <p:spPr>
          <a:xfrm rot="17549128">
            <a:off x="7511844" y="2455403"/>
            <a:ext cx="400050" cy="813879"/>
          </a:xfrm>
          <a:prstGeom prst="downArrow">
            <a:avLst/>
          </a:prstGeom>
        </p:spPr>
        <p:style>
          <a:lnRef idx="2">
            <a:schemeClr val="accent1"/>
          </a:lnRef>
          <a:fillRef idx="1">
            <a:schemeClr val="lt1"/>
          </a:fillRef>
          <a:effectRef idx="0">
            <a:schemeClr val="accent1"/>
          </a:effectRef>
          <a:fontRef idx="minor">
            <a:schemeClr val="dk1"/>
          </a:fontRef>
        </p:style>
        <p:txBody>
          <a:bodyPr anchor="ctr" rtlCol="0"/>
          <a:lstStyle/>
          <a:p>
            <a:pPr algn="ctr"/>
            <a:endParaRPr lang="en-IN"/>
          </a:p>
        </p:txBody>
      </p:sp>
    </p:spTree>
    <p:extLst>
      <p:ext uri="{BB962C8B-B14F-4D97-AF65-F5344CB8AC3E}">
        <p14:creationId xmlns:p14="http://schemas.microsoft.com/office/powerpoint/2010/main" val="1424096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5475E8-F07F-4E1F-9F9B-77CBE0C2DE6D}"/>
              </a:ext>
            </a:extLst>
          </p:cNvPr>
          <p:cNvSpPr>
            <a:spLocks noGrp="1"/>
          </p:cNvSpPr>
          <p:nvPr>
            <p:ph type="title"/>
          </p:nvPr>
        </p:nvSpPr>
        <p:spPr/>
        <p:txBody>
          <a:bodyPr>
            <a:normAutofit/>
          </a:bodyPr>
          <a:lstStyle/>
          <a:p>
            <a:r>
              <a:rPr lang="en-US" sz="3200" dirty="0">
                <a:latin typeface="Algerian" panose="04020705040A02060702" pitchFamily="82" charset="0"/>
              </a:rPr>
              <a:t>Indirect or vector mediated gene transfer</a:t>
            </a:r>
            <a:endParaRPr lang="en-IN" sz="3200" dirty="0">
              <a:latin typeface="Algerian" panose="04020705040A02060702" pitchFamily="82" charset="0"/>
            </a:endParaRPr>
          </a:p>
        </p:txBody>
      </p:sp>
      <p:sp>
        <p:nvSpPr>
          <p:cNvPr id="3" name="Text Placeholder 6">
            <a:extLst>
              <a:ext uri="{FF2B5EF4-FFF2-40B4-BE49-F238E27FC236}">
                <a16:creationId xmlns="" xmlns:a16="http://schemas.microsoft.com/office/drawing/2014/main" id="{2E722853-E2CC-4111-B312-B01C2A1B5962}"/>
              </a:ext>
            </a:extLst>
          </p:cNvPr>
          <p:cNvSpPr txBox="1">
            <a:spLocks/>
          </p:cNvSpPr>
          <p:nvPr/>
        </p:nvSpPr>
        <p:spPr>
          <a:xfrm>
            <a:off x="3409060" y="1944754"/>
            <a:ext cx="5087073" cy="553373"/>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ctr"/>
            <a:endParaRPr lang="en-IN" dirty="0"/>
          </a:p>
        </p:txBody>
      </p:sp>
      <p:sp>
        <p:nvSpPr>
          <p:cNvPr id="4" name="Content Placeholder 7">
            <a:extLst>
              <a:ext uri="{FF2B5EF4-FFF2-40B4-BE49-F238E27FC236}">
                <a16:creationId xmlns="" xmlns:a16="http://schemas.microsoft.com/office/drawing/2014/main" id="{79C6656F-8245-4201-B622-C7406F6827B7}"/>
              </a:ext>
            </a:extLst>
          </p:cNvPr>
          <p:cNvSpPr txBox="1">
            <a:spLocks/>
          </p:cNvSpPr>
          <p:nvPr/>
        </p:nvSpPr>
        <p:spPr>
          <a:xfrm>
            <a:off x="3366111" y="1985431"/>
            <a:ext cx="5393100" cy="433919"/>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ctr"/>
            <a:r>
              <a:rPr lang="en-US" dirty="0" err="1">
                <a:latin typeface="Algerian" panose="04020705040A02060702" pitchFamily="82" charset="0"/>
              </a:rPr>
              <a:t>Ti</a:t>
            </a:r>
            <a:r>
              <a:rPr lang="en-US" dirty="0">
                <a:latin typeface="Algerian" panose="04020705040A02060702" pitchFamily="82" charset="0"/>
              </a:rPr>
              <a:t> plasmid mediated gene transfer</a:t>
            </a:r>
            <a:endParaRPr lang="en-IN" dirty="0">
              <a:latin typeface="Algerian" panose="04020705040A02060702" pitchFamily="82" charset="0"/>
            </a:endParaRPr>
          </a:p>
        </p:txBody>
      </p:sp>
      <p:pic>
        <p:nvPicPr>
          <p:cNvPr id="5" name="Picture 4">
            <a:extLst>
              <a:ext uri="{FF2B5EF4-FFF2-40B4-BE49-F238E27FC236}">
                <a16:creationId xmlns="" xmlns:a16="http://schemas.microsoft.com/office/drawing/2014/main" id="{405AC045-4127-479B-953D-CE60EE3D25C9}"/>
              </a:ext>
            </a:extLst>
          </p:cNvPr>
          <p:cNvPicPr>
            <a:picLocks noChangeAspect="1"/>
          </p:cNvPicPr>
          <p:nvPr/>
        </p:nvPicPr>
        <p:blipFill>
          <a:blip r:embed="rId2"/>
          <a:stretch>
            <a:fillRect/>
          </a:stretch>
        </p:blipFill>
        <p:spPr>
          <a:xfrm>
            <a:off x="975588" y="2360644"/>
            <a:ext cx="10444611" cy="4192555"/>
          </a:xfrm>
          <a:prstGeom prst="rect">
            <a:avLst/>
          </a:prstGeom>
        </p:spPr>
      </p:pic>
    </p:spTree>
    <p:extLst>
      <p:ext uri="{BB962C8B-B14F-4D97-AF65-F5344CB8AC3E}">
        <p14:creationId xmlns:p14="http://schemas.microsoft.com/office/powerpoint/2010/main" val="3809248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77ECEC-6A12-4C47-A5F4-3FBE063192E3}"/>
              </a:ext>
            </a:extLst>
          </p:cNvPr>
          <p:cNvSpPr>
            <a:spLocks noGrp="1"/>
          </p:cNvSpPr>
          <p:nvPr>
            <p:ph type="title"/>
          </p:nvPr>
        </p:nvSpPr>
        <p:spPr/>
        <p:txBody>
          <a:bodyPr>
            <a:normAutofit/>
          </a:bodyPr>
          <a:lstStyle/>
          <a:p>
            <a:r>
              <a:rPr lang="en-US" sz="3200" dirty="0">
                <a:latin typeface="Algerian" panose="04020705040A02060702" pitchFamily="82" charset="0"/>
              </a:rPr>
              <a:t>Screening of recombinants</a:t>
            </a:r>
            <a:endParaRPr lang="en-IN" sz="32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28293583-1D33-450A-8EBA-19FB383C6F0E}"/>
              </a:ext>
            </a:extLst>
          </p:cNvPr>
          <p:cNvSpPr>
            <a:spLocks noGrp="1"/>
          </p:cNvSpPr>
          <p:nvPr>
            <p:ph idx="1"/>
          </p:nvPr>
        </p:nvSpPr>
        <p:spPr>
          <a:xfrm>
            <a:off x="450971" y="2264514"/>
            <a:ext cx="5267158" cy="1013800"/>
          </a:xfrm>
        </p:spPr>
        <p:txBody>
          <a:bodyPr/>
          <a:lstStyle/>
          <a:p>
            <a:r>
              <a:rPr lang="en-US" dirty="0"/>
              <a:t> blue white selection &amp; antibiotic resistant marker</a:t>
            </a:r>
            <a:endParaRPr lang="en-IN" dirty="0"/>
          </a:p>
        </p:txBody>
      </p:sp>
      <p:pic>
        <p:nvPicPr>
          <p:cNvPr id="5" name="Picture 4">
            <a:extLst>
              <a:ext uri="{FF2B5EF4-FFF2-40B4-BE49-F238E27FC236}">
                <a16:creationId xmlns="" xmlns:a16="http://schemas.microsoft.com/office/drawing/2014/main" id="{EF06E764-CD7F-470D-B06A-F9899488D6B6}"/>
              </a:ext>
            </a:extLst>
          </p:cNvPr>
          <p:cNvPicPr>
            <a:picLocks noChangeAspect="1"/>
          </p:cNvPicPr>
          <p:nvPr/>
        </p:nvPicPr>
        <p:blipFill>
          <a:blip r:embed="rId2"/>
          <a:stretch>
            <a:fillRect/>
          </a:stretch>
        </p:blipFill>
        <p:spPr>
          <a:xfrm>
            <a:off x="718627" y="3306413"/>
            <a:ext cx="4526212" cy="2389537"/>
          </a:xfrm>
          <a:prstGeom prst="rect">
            <a:avLst/>
          </a:prstGeom>
        </p:spPr>
      </p:pic>
      <p:pic>
        <p:nvPicPr>
          <p:cNvPr id="6" name="Picture 5">
            <a:extLst>
              <a:ext uri="{FF2B5EF4-FFF2-40B4-BE49-F238E27FC236}">
                <a16:creationId xmlns="" xmlns:a16="http://schemas.microsoft.com/office/drawing/2014/main" id="{80CF1BC1-9784-45E8-87BF-D01D8A84343F}"/>
              </a:ext>
            </a:extLst>
          </p:cNvPr>
          <p:cNvPicPr>
            <a:picLocks noChangeAspect="1"/>
          </p:cNvPicPr>
          <p:nvPr/>
        </p:nvPicPr>
        <p:blipFill>
          <a:blip r:embed="rId3"/>
          <a:stretch>
            <a:fillRect/>
          </a:stretch>
        </p:blipFill>
        <p:spPr>
          <a:xfrm>
            <a:off x="8006273" y="2428510"/>
            <a:ext cx="3028950" cy="3848100"/>
          </a:xfrm>
          <a:prstGeom prst="rect">
            <a:avLst/>
          </a:prstGeom>
        </p:spPr>
      </p:pic>
      <p:sp>
        <p:nvSpPr>
          <p:cNvPr id="7" name="Rectangle: Diagonal Corners Rounded 6">
            <a:extLst>
              <a:ext uri="{FF2B5EF4-FFF2-40B4-BE49-F238E27FC236}">
                <a16:creationId xmlns="" xmlns:a16="http://schemas.microsoft.com/office/drawing/2014/main" id="{17101ABF-6E05-4DE3-9FAC-868701D6B4A4}"/>
              </a:ext>
            </a:extLst>
          </p:cNvPr>
          <p:cNvSpPr/>
          <p:nvPr/>
        </p:nvSpPr>
        <p:spPr>
          <a:xfrm>
            <a:off x="1133475" y="1926124"/>
            <a:ext cx="4111364" cy="617051"/>
          </a:xfrm>
          <a:prstGeom prst="round2Diag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ln w="0"/>
                <a:solidFill>
                  <a:schemeClr val="tx1"/>
                </a:solidFill>
                <a:effectLst>
                  <a:outerShdw blurRad="38100" dist="19050" dir="2700000" algn="tl" rotWithShape="0">
                    <a:schemeClr val="dk1">
                      <a:alpha val="40000"/>
                    </a:schemeClr>
                  </a:outerShdw>
                </a:effectLst>
              </a:rPr>
              <a:t>INSERTIONAL INACTIVATION</a:t>
            </a:r>
            <a:endParaRPr lang="en-IN" dirty="0">
              <a:ln w="0"/>
              <a:solidFill>
                <a:schemeClr val="tx1"/>
              </a:solidFill>
              <a:effectLst>
                <a:outerShdw blurRad="38100" dist="19050" dir="2700000" algn="tl" rotWithShape="0">
                  <a:schemeClr val="dk1">
                    <a:alpha val="40000"/>
                  </a:schemeClr>
                </a:outerShdw>
              </a:effectLst>
            </a:endParaRPr>
          </a:p>
        </p:txBody>
      </p:sp>
      <p:sp>
        <p:nvSpPr>
          <p:cNvPr id="8" name="Rectangle: Diagonal Corners Rounded 7">
            <a:extLst>
              <a:ext uri="{FF2B5EF4-FFF2-40B4-BE49-F238E27FC236}">
                <a16:creationId xmlns="" xmlns:a16="http://schemas.microsoft.com/office/drawing/2014/main" id="{B753FD41-1C86-4DBA-967A-FCFD88C62839}"/>
              </a:ext>
            </a:extLst>
          </p:cNvPr>
          <p:cNvSpPr/>
          <p:nvPr/>
        </p:nvSpPr>
        <p:spPr>
          <a:xfrm>
            <a:off x="6947161" y="1926123"/>
            <a:ext cx="4111364" cy="617051"/>
          </a:xfrm>
          <a:prstGeom prst="round2Diag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ln w="0"/>
                <a:solidFill>
                  <a:schemeClr val="tx1"/>
                </a:solidFill>
                <a:effectLst>
                  <a:outerShdw blurRad="38100" dist="19050" dir="2700000" algn="tl" rotWithShape="0">
                    <a:schemeClr val="dk1">
                      <a:alpha val="40000"/>
                    </a:schemeClr>
                  </a:outerShdw>
                </a:effectLst>
              </a:rPr>
              <a:t>REPLICA PLATING</a:t>
            </a:r>
            <a:endParaRPr lang="en-IN"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9573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07B940-3DBB-4E6A-9F92-40CE8BAA93B1}"/>
              </a:ext>
            </a:extLst>
          </p:cNvPr>
          <p:cNvSpPr>
            <a:spLocks noGrp="1"/>
          </p:cNvSpPr>
          <p:nvPr>
            <p:ph type="title"/>
          </p:nvPr>
        </p:nvSpPr>
        <p:spPr/>
        <p:txBody>
          <a:bodyPr>
            <a:normAutofit/>
          </a:bodyPr>
          <a:lstStyle/>
          <a:p>
            <a:r>
              <a:rPr lang="en-US" sz="3200" dirty="0">
                <a:latin typeface="Algerian" panose="04020705040A02060702" pitchFamily="82" charset="0"/>
              </a:rPr>
              <a:t>AGAROSE GEL ELECTROPHORESIS</a:t>
            </a:r>
            <a:endParaRPr lang="en-IN" sz="3200" dirty="0">
              <a:latin typeface="Algerian" panose="04020705040A02060702" pitchFamily="82" charset="0"/>
            </a:endParaRPr>
          </a:p>
        </p:txBody>
      </p:sp>
      <p:pic>
        <p:nvPicPr>
          <p:cNvPr id="7170" name="Picture 2" descr="Image result for electrophoresis apparatus">
            <a:extLst>
              <a:ext uri="{FF2B5EF4-FFF2-40B4-BE49-F238E27FC236}">
                <a16:creationId xmlns="" xmlns:a16="http://schemas.microsoft.com/office/drawing/2014/main" id="{E1EA9AEE-1335-4439-9083-732977022E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3010" y="1905000"/>
            <a:ext cx="4762500" cy="47625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Image result for DNA BANDS">
            <a:extLst>
              <a:ext uri="{FF2B5EF4-FFF2-40B4-BE49-F238E27FC236}">
                <a16:creationId xmlns="" xmlns:a16="http://schemas.microsoft.com/office/drawing/2014/main" id="{B635F5D0-63B6-4B6D-BEEF-CF9ADAFED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275" y="2676525"/>
            <a:ext cx="5715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a:extLst>
              <a:ext uri="{FF2B5EF4-FFF2-40B4-BE49-F238E27FC236}">
                <a16:creationId xmlns="" xmlns:a16="http://schemas.microsoft.com/office/drawing/2014/main" id="{A5A41937-4BA0-45A5-85E8-A016467F1982}"/>
              </a:ext>
            </a:extLst>
          </p:cNvPr>
          <p:cNvSpPr txBox="1">
            <a:spLocks/>
          </p:cNvSpPr>
          <p:nvPr/>
        </p:nvSpPr>
        <p:spPr>
          <a:xfrm>
            <a:off x="990237" y="2137502"/>
            <a:ext cx="5087075" cy="536005"/>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DNA bands on Gel under UV</a:t>
            </a:r>
            <a:endParaRPr lang="en-IN" dirty="0"/>
          </a:p>
        </p:txBody>
      </p:sp>
      <p:sp>
        <p:nvSpPr>
          <p:cNvPr id="6" name="Text Placeholder 4">
            <a:extLst>
              <a:ext uri="{FF2B5EF4-FFF2-40B4-BE49-F238E27FC236}">
                <a16:creationId xmlns="" xmlns:a16="http://schemas.microsoft.com/office/drawing/2014/main" id="{31F97122-7184-457D-90C1-6C8589441A83}"/>
              </a:ext>
            </a:extLst>
          </p:cNvPr>
          <p:cNvSpPr txBox="1">
            <a:spLocks/>
          </p:cNvSpPr>
          <p:nvPr/>
        </p:nvSpPr>
        <p:spPr>
          <a:xfrm>
            <a:off x="6773669" y="1929255"/>
            <a:ext cx="5087075" cy="536005"/>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Agarose gel electrophoresis apparatus</a:t>
            </a:r>
            <a:endParaRPr lang="en-IN" dirty="0"/>
          </a:p>
        </p:txBody>
      </p:sp>
    </p:spTree>
    <p:extLst>
      <p:ext uri="{BB962C8B-B14F-4D97-AF65-F5344CB8AC3E}">
        <p14:creationId xmlns:p14="http://schemas.microsoft.com/office/powerpoint/2010/main" val="293370931"/>
      </p:ext>
    </p:extLst>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07B940-3DBB-4E6A-9F92-40CE8BAA93B1}"/>
              </a:ext>
            </a:extLst>
          </p:cNvPr>
          <p:cNvSpPr>
            <a:spLocks noGrp="1"/>
          </p:cNvSpPr>
          <p:nvPr>
            <p:ph type="title"/>
          </p:nvPr>
        </p:nvSpPr>
        <p:spPr>
          <a:xfrm>
            <a:off x="581192" y="729658"/>
            <a:ext cx="11029616" cy="988332"/>
          </a:xfrm>
        </p:spPr>
        <p:txBody>
          <a:bodyPr>
            <a:normAutofit/>
          </a:bodyPr>
          <a:lstStyle/>
          <a:p>
            <a:r>
              <a:rPr dirty="0" lang="en-US" sz="3200">
                <a:latin charset="0" panose="04020705040A02060702" pitchFamily="82" typeface="Algerian"/>
              </a:rPr>
              <a:t>Southern BLOTTING</a:t>
            </a:r>
            <a:endParaRPr dirty="0" lang="en-IN" sz="3200">
              <a:latin charset="0" panose="04020705040A02060702" pitchFamily="82" typeface="Algerian"/>
            </a:endParaRPr>
          </a:p>
        </p:txBody>
      </p:sp>
      <p:pic>
        <p:nvPicPr>
          <p:cNvPr id="5" name="Picture 4">
            <a:extLst>
              <a:ext uri="{FF2B5EF4-FFF2-40B4-BE49-F238E27FC236}">
                <a16:creationId xmlns:a16="http://schemas.microsoft.com/office/drawing/2014/main" xmlns="" id="{B4D5145E-1F10-4FB8-A537-9974A9B66B9D}"/>
              </a:ext>
            </a:extLst>
          </p:cNvPr>
          <p:cNvPicPr>
            <a:picLocks noChangeAspect="1"/>
          </p:cNvPicPr>
          <p:nvPr/>
        </p:nvPicPr>
        <p:blipFill>
          <a:blip r:embed="rId2"/>
          <a:stretch>
            <a:fillRect/>
          </a:stretch>
        </p:blipFill>
        <p:spPr>
          <a:xfrm>
            <a:off x="434931" y="2292314"/>
            <a:ext cx="5194343" cy="4194679"/>
          </a:xfrm>
          <a:prstGeom prst="rect">
            <a:avLst/>
          </a:prstGeom>
        </p:spPr>
      </p:pic>
      <p:pic>
        <p:nvPicPr>
          <p:cNvPr descr="The Southern blot is used to detect the presence of a particular&#10;bit of DNA in a sample&#10;Extracted and&#10;purified DNA&#10;DNA dig..." id="8194" name="Picture 2">
            <a:extLst>
              <a:ext uri="{FF2B5EF4-FFF2-40B4-BE49-F238E27FC236}">
                <a16:creationId xmlns:a16="http://schemas.microsoft.com/office/drawing/2014/main" xmlns="" id="{C45B4A74-CC4E-47C7-81EA-B7B967C1184F}"/>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b="92"/>
          <a:stretch/>
        </p:blipFill>
        <p:spPr bwMode="auto">
          <a:xfrm>
            <a:off x="5791200" y="2204042"/>
            <a:ext cx="6076950" cy="4091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948809"/>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19213BA-CED7-4C48-97A4-2B9E37A17DF1}"/>
              </a:ext>
            </a:extLst>
          </p:cNvPr>
          <p:cNvSpPr>
            <a:spLocks noGrp="1"/>
          </p:cNvSpPr>
          <p:nvPr>
            <p:ph idx="1"/>
          </p:nvPr>
        </p:nvSpPr>
        <p:spPr>
          <a:xfrm>
            <a:off x="581193" y="2180496"/>
            <a:ext cx="5914858" cy="3678303"/>
          </a:xfrm>
        </p:spPr>
        <p:txBody>
          <a:bodyPr>
            <a:normAutofit/>
          </a:bodyPr>
          <a:lstStyle/>
          <a:p>
            <a:r>
              <a:rPr dirty="0" lang="en-IN" smtClean="0" sz="2000">
                <a:latin charset="0" panose="02040602050305030304" pitchFamily="18" typeface="Book Antiqua"/>
              </a:rPr>
              <a:t>Biotechnology </a:t>
            </a:r>
            <a:r>
              <a:rPr dirty="0" lang="en-IN" sz="2000">
                <a:latin charset="0" panose="02040602050305030304" pitchFamily="18" typeface="Book Antiqua"/>
              </a:rPr>
              <a:t>is the science of applied biological process. </a:t>
            </a:r>
          </a:p>
          <a:p>
            <a:pPr algn="just"/>
            <a:r>
              <a:rPr dirty="0" lang="en-IN" sz="2000">
                <a:latin charset="0" panose="02040602050305030304" pitchFamily="18" typeface="Book Antiqua"/>
              </a:rPr>
              <a:t>science of development and utilization of biological processes, forms and systems for the benefit of mankind and other life forms. </a:t>
            </a:r>
          </a:p>
          <a:p>
            <a:r>
              <a:rPr dirty="0" lang="en-IN" sz="2000">
                <a:latin charset="0" panose="02040602050305030304" pitchFamily="18" typeface="Book Antiqua"/>
              </a:rPr>
              <a:t>Th e term biotechnology was coined by Karl </a:t>
            </a:r>
            <a:r>
              <a:rPr dirty="0" err="1" lang="en-IN" sz="2000">
                <a:latin charset="0" panose="02040602050305030304" pitchFamily="18" typeface="Book Antiqua"/>
              </a:rPr>
              <a:t>Ereky</a:t>
            </a:r>
            <a:r>
              <a:rPr dirty="0" lang="en-IN" sz="2000">
                <a:latin charset="0" panose="02040602050305030304" pitchFamily="18" typeface="Book Antiqua"/>
              </a:rPr>
              <a:t>, a Hungarian Engineer in 1919. </a:t>
            </a:r>
          </a:p>
        </p:txBody>
      </p:sp>
      <p:pic>
        <p:nvPicPr>
          <p:cNvPr descr="Image result for KARL EREKY" id="4098" name="Picture 2">
            <a:extLst>
              <a:ext uri="{FF2B5EF4-FFF2-40B4-BE49-F238E27FC236}">
                <a16:creationId xmlns:a16="http://schemas.microsoft.com/office/drawing/2014/main" xmlns="" id="{28A84C73-0041-4324-A5A6-EE999A1C25D2}"/>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49" r="235"/>
          <a:stretch/>
        </p:blipFill>
        <p:spPr bwMode="auto">
          <a:xfrm>
            <a:off x="7124700" y="2024063"/>
            <a:ext cx="4038600" cy="4265131"/>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xmlns="" id="{184B30AE-E3AF-4B41-AA57-20D4F54D6E21}"/>
              </a:ext>
            </a:extLst>
          </p:cNvPr>
          <p:cNvSpPr txBox="1">
            <a:spLocks/>
          </p:cNvSpPr>
          <p:nvPr/>
        </p:nvSpPr>
        <p:spPr>
          <a:xfrm>
            <a:off x="581191" y="778476"/>
            <a:ext cx="11095944" cy="1075038"/>
          </a:xfrm>
          <a:prstGeom prst="rect">
            <a:avLst/>
          </a:prstGeom>
        </p:spPr>
        <p:txBody>
          <a:bodyPr anchor="b" bIns="45720" lIns="91440" rIns="91440" rtlCol="0" tIns="45720" vert="horz">
            <a:normAutofit/>
          </a:bodyPr>
          <a:lstStyle>
            <a:lvl1pPr algn="l" defTabSz="457200" eaLnBrk="1" hangingPunct="1" latinLnBrk="0" rtl="0">
              <a:spcBef>
                <a:spcPct val="0"/>
              </a:spcBef>
              <a:buNone/>
              <a:defRPr b="0" cap="all" kern="1200" sz="28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b="1" dirty="0" lang="en-IN">
              <a:latin charset="0" panose="04020705040A02060702" pitchFamily="82" typeface="Algerian"/>
            </a:endParaRPr>
          </a:p>
        </p:txBody>
      </p:sp>
      <p:sp>
        <p:nvSpPr>
          <p:cNvPr id="4" name="Rectangle 3"/>
          <p:cNvSpPr/>
          <p:nvPr/>
        </p:nvSpPr>
        <p:spPr>
          <a:xfrm>
            <a:off x="765086" y="1236361"/>
            <a:ext cx="3510351" cy="646331"/>
          </a:xfrm>
          <a:prstGeom prst="rect">
            <a:avLst/>
          </a:prstGeom>
        </p:spPr>
        <p:txBody>
          <a:bodyPr wrap="square">
            <a:spAutoFit/>
          </a:bodyPr>
          <a:lstStyle/>
          <a:p>
            <a:r>
              <a:rPr dirty="0" lang="en-US" sz="3600">
                <a:solidFill>
                  <a:schemeClr val="bg1"/>
                </a:solidFill>
                <a:latin charset="0" panose="04020705040A02060702" pitchFamily="82" typeface="Algerian"/>
              </a:rPr>
              <a:t>INTRODUCTION</a:t>
            </a:r>
            <a:endParaRPr dirty="0" lang="en-IN" sz="3600">
              <a:solidFill>
                <a:schemeClr val="bg1"/>
              </a:solidFill>
              <a:latin charset="0" panose="04020705040A02060702" pitchFamily="82" typeface="Algerian"/>
            </a:endParaRPr>
          </a:p>
        </p:txBody>
      </p:sp>
    </p:spTree>
    <p:extLst>
      <p:ext uri="{BB962C8B-B14F-4D97-AF65-F5344CB8AC3E}">
        <p14:creationId xmlns:p14="http://schemas.microsoft.com/office/powerpoint/2010/main" val="1203874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95E5D-5076-4E5A-9EE6-E285B8404501}"/>
              </a:ext>
            </a:extLst>
          </p:cNvPr>
          <p:cNvSpPr>
            <a:spLocks noGrp="1"/>
          </p:cNvSpPr>
          <p:nvPr>
            <p:ph type="title"/>
          </p:nvPr>
        </p:nvSpPr>
        <p:spPr/>
        <p:txBody>
          <a:bodyPr>
            <a:normAutofit/>
          </a:bodyPr>
          <a:lstStyle/>
          <a:p>
            <a:r>
              <a:rPr lang="en-US" sz="3200" dirty="0">
                <a:latin typeface="Algerian" panose="04020705040A02060702" pitchFamily="82" charset="0"/>
              </a:rPr>
              <a:t>TYPES OF BLOTTING TECHNIQUES</a:t>
            </a:r>
            <a:endParaRPr lang="en-IN" sz="3200" dirty="0">
              <a:latin typeface="Algerian" panose="04020705040A02060702" pitchFamily="82" charset="0"/>
            </a:endParaRPr>
          </a:p>
        </p:txBody>
      </p:sp>
      <p:pic>
        <p:nvPicPr>
          <p:cNvPr id="4" name="Content Placeholder 3">
            <a:extLst>
              <a:ext uri="{FF2B5EF4-FFF2-40B4-BE49-F238E27FC236}">
                <a16:creationId xmlns="" xmlns:a16="http://schemas.microsoft.com/office/drawing/2014/main" id="{E1FEE208-8650-4313-AED9-691E056B5D4B}"/>
              </a:ext>
            </a:extLst>
          </p:cNvPr>
          <p:cNvPicPr>
            <a:picLocks noGrp="1" noChangeAspect="1"/>
          </p:cNvPicPr>
          <p:nvPr>
            <p:ph idx="1"/>
          </p:nvPr>
        </p:nvPicPr>
        <p:blipFill>
          <a:blip r:embed="rId2"/>
          <a:stretch>
            <a:fillRect/>
          </a:stretch>
        </p:blipFill>
        <p:spPr>
          <a:xfrm>
            <a:off x="462770" y="1990725"/>
            <a:ext cx="11341361" cy="4552950"/>
          </a:xfrm>
          <a:prstGeom prst="rect">
            <a:avLst/>
          </a:prstGeom>
        </p:spPr>
      </p:pic>
    </p:spTree>
    <p:extLst>
      <p:ext uri="{BB962C8B-B14F-4D97-AF65-F5344CB8AC3E}">
        <p14:creationId xmlns:p14="http://schemas.microsoft.com/office/powerpoint/2010/main" val="3600597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4DD65E-F388-4C9C-8663-68C79FAF3BF4}"/>
              </a:ext>
            </a:extLst>
          </p:cNvPr>
          <p:cNvSpPr>
            <a:spLocks noGrp="1"/>
          </p:cNvSpPr>
          <p:nvPr>
            <p:ph type="title"/>
          </p:nvPr>
        </p:nvSpPr>
        <p:spPr/>
        <p:txBody>
          <a:bodyPr>
            <a:normAutofit/>
          </a:bodyPr>
          <a:lstStyle/>
          <a:p>
            <a:r>
              <a:rPr lang="en-US" sz="3200" dirty="0">
                <a:latin typeface="Algerian" panose="04020705040A02060702" pitchFamily="82" charset="0"/>
              </a:rPr>
              <a:t>GENOME SEQUENCING AND PLANT GENOME PROJECT</a:t>
            </a:r>
            <a:endParaRPr lang="en-IN" sz="32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A4311DEC-A069-4B93-BAE1-3DD40280605B}"/>
              </a:ext>
            </a:extLst>
          </p:cNvPr>
          <p:cNvSpPr>
            <a:spLocks noGrp="1"/>
          </p:cNvSpPr>
          <p:nvPr>
            <p:ph idx="1"/>
          </p:nvPr>
        </p:nvSpPr>
        <p:spPr>
          <a:xfrm>
            <a:off x="581192" y="2180496"/>
            <a:ext cx="4400383" cy="3678303"/>
          </a:xfrm>
        </p:spPr>
        <p:txBody>
          <a:bodyPr/>
          <a:lstStyle/>
          <a:p>
            <a:pPr algn="just">
              <a:lnSpc>
                <a:spcPct val="150000"/>
              </a:lnSpc>
            </a:pPr>
            <a:r>
              <a:rPr lang="en-IN" dirty="0">
                <a:ln w="0"/>
                <a:solidFill>
                  <a:schemeClr val="accent1"/>
                </a:solidFill>
                <a:effectLst>
                  <a:outerShdw blurRad="38100" dist="25400" dir="5400000" algn="ctr" rotWithShape="0">
                    <a:srgbClr val="6E747A">
                      <a:alpha val="43000"/>
                    </a:srgbClr>
                  </a:outerShdw>
                </a:effectLst>
              </a:rPr>
              <a:t>Genome project refer to a project in which the whole genome of plant is analysed using sequence analysis and sequence homology with other plants.</a:t>
            </a:r>
          </a:p>
          <a:p>
            <a:pPr algn="just">
              <a:lnSpc>
                <a:spcPct val="150000"/>
              </a:lnSpc>
            </a:pPr>
            <a:r>
              <a:rPr lang="en-IN" dirty="0">
                <a:ln w="0"/>
                <a:solidFill>
                  <a:schemeClr val="accent1"/>
                </a:solidFill>
                <a:effectLst>
                  <a:outerShdw blurRad="38100" dist="25400" dir="5400000" algn="ctr" rotWithShape="0">
                    <a:srgbClr val="6E747A">
                      <a:alpha val="43000"/>
                    </a:srgbClr>
                  </a:outerShdw>
                </a:effectLst>
              </a:rPr>
              <a:t> Such genome projects have so far been undertaken in Chlamydomonas(algae), Arabidopsis thaliana, rice and maize plants. </a:t>
            </a:r>
          </a:p>
        </p:txBody>
      </p:sp>
      <p:pic>
        <p:nvPicPr>
          <p:cNvPr id="9218" name="Picture 2" descr="Related image">
            <a:extLst>
              <a:ext uri="{FF2B5EF4-FFF2-40B4-BE49-F238E27FC236}">
                <a16:creationId xmlns="" xmlns:a16="http://schemas.microsoft.com/office/drawing/2014/main" id="{08E2C148-815F-41EC-88CF-A23D44BB70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024063"/>
            <a:ext cx="6076950" cy="456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765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7BD713-9D30-4390-BA1F-EEB4994CAF6F}"/>
              </a:ext>
            </a:extLst>
          </p:cNvPr>
          <p:cNvSpPr>
            <a:spLocks noGrp="1"/>
          </p:cNvSpPr>
          <p:nvPr>
            <p:ph type="title"/>
          </p:nvPr>
        </p:nvSpPr>
        <p:spPr/>
        <p:txBody>
          <a:bodyPr>
            <a:normAutofit/>
          </a:bodyPr>
          <a:lstStyle/>
          <a:p>
            <a:r>
              <a:rPr lang="en-US" sz="3200" dirty="0">
                <a:latin typeface="Algerian" panose="04020705040A02060702" pitchFamily="82" charset="0"/>
              </a:rPr>
              <a:t>GENOME EDITING</a:t>
            </a:r>
            <a:endParaRPr lang="en-IN" sz="3200" dirty="0">
              <a:latin typeface="Algerian" panose="04020705040A02060702" pitchFamily="82" charset="0"/>
            </a:endParaRPr>
          </a:p>
        </p:txBody>
      </p:sp>
      <p:sp>
        <p:nvSpPr>
          <p:cNvPr id="3" name="Text Placeholder 2">
            <a:extLst>
              <a:ext uri="{FF2B5EF4-FFF2-40B4-BE49-F238E27FC236}">
                <a16:creationId xmlns="" xmlns:a16="http://schemas.microsoft.com/office/drawing/2014/main" id="{D116BD16-691E-4F84-A9D1-5BA61CBAE3D5}"/>
              </a:ext>
            </a:extLst>
          </p:cNvPr>
          <p:cNvSpPr>
            <a:spLocks noGrp="1"/>
          </p:cNvSpPr>
          <p:nvPr>
            <p:ph type="body" idx="1"/>
          </p:nvPr>
        </p:nvSpPr>
        <p:spPr>
          <a:xfrm>
            <a:off x="1533525" y="2274616"/>
            <a:ext cx="2132206" cy="536005"/>
          </a:xfrm>
        </p:spPr>
        <p:style>
          <a:lnRef idx="1">
            <a:schemeClr val="accent2"/>
          </a:lnRef>
          <a:fillRef idx="2">
            <a:schemeClr val="accent2"/>
          </a:fillRef>
          <a:effectRef idx="1">
            <a:schemeClr val="accent2"/>
          </a:effectRef>
          <a:fontRef idx="minor">
            <a:schemeClr val="dk1"/>
          </a:fontRef>
        </p:style>
        <p:txBody>
          <a:bodyPr/>
          <a:lstStyle/>
          <a:p>
            <a:r>
              <a:rPr lang="en-US" dirty="0">
                <a:ln w="0"/>
                <a:solidFill>
                  <a:schemeClr val="tx1"/>
                </a:solidFill>
                <a:effectLst>
                  <a:outerShdw blurRad="38100" dist="19050" dir="2700000" algn="tl" rotWithShape="0">
                    <a:schemeClr val="dk1">
                      <a:alpha val="40000"/>
                    </a:schemeClr>
                  </a:outerShdw>
                </a:effectLst>
              </a:rPr>
              <a:t>CRISPR CAS 9	</a:t>
            </a:r>
            <a:endParaRPr lang="en-IN" dirty="0">
              <a:ln w="0"/>
              <a:solidFill>
                <a:schemeClr val="tx1"/>
              </a:solidFill>
              <a:effectLst>
                <a:outerShdw blurRad="38100" dist="19050" dir="2700000" algn="tl" rotWithShape="0">
                  <a:schemeClr val="dk1">
                    <a:alpha val="40000"/>
                  </a:schemeClr>
                </a:outerShdw>
              </a:effectLst>
            </a:endParaRPr>
          </a:p>
        </p:txBody>
      </p:sp>
      <p:sp>
        <p:nvSpPr>
          <p:cNvPr id="4" name="Content Placeholder 3">
            <a:extLst>
              <a:ext uri="{FF2B5EF4-FFF2-40B4-BE49-F238E27FC236}">
                <a16:creationId xmlns="" xmlns:a16="http://schemas.microsoft.com/office/drawing/2014/main" id="{8B63EECD-D815-4257-9FEE-347AB769A32C}"/>
              </a:ext>
            </a:extLst>
          </p:cNvPr>
          <p:cNvSpPr>
            <a:spLocks noGrp="1"/>
          </p:cNvSpPr>
          <p:nvPr>
            <p:ph sz="half" idx="2"/>
          </p:nvPr>
        </p:nvSpPr>
        <p:spPr>
          <a:xfrm>
            <a:off x="581194" y="2926053"/>
            <a:ext cx="4971881" cy="1569748"/>
          </a:xfrm>
        </p:spPr>
        <p:txBody>
          <a:bodyPr>
            <a:normAutofit fontScale="85000" lnSpcReduction="20000"/>
          </a:bodyPr>
          <a:lstStyle/>
          <a:p>
            <a:pPr algn="just">
              <a:lnSpc>
                <a:spcPct val="150000"/>
              </a:lnSpc>
            </a:pPr>
            <a:r>
              <a:rPr lang="en-IN" sz="2000" dirty="0">
                <a:latin typeface="Book Antiqua" panose="02040602050305030304" pitchFamily="18" charset="0"/>
              </a:rPr>
              <a:t> ability to change an organism’s DNA. </a:t>
            </a:r>
          </a:p>
          <a:p>
            <a:pPr algn="just">
              <a:lnSpc>
                <a:spcPct val="150000"/>
              </a:lnSpc>
            </a:pPr>
            <a:r>
              <a:rPr lang="en-IN" sz="2000" dirty="0">
                <a:latin typeface="Book Antiqua" panose="02040602050305030304" pitchFamily="18" charset="0"/>
              </a:rPr>
              <a:t>This technology allows genetic material to be added, removed, or altered at particular locations in the genome.</a:t>
            </a:r>
          </a:p>
        </p:txBody>
      </p:sp>
      <p:sp>
        <p:nvSpPr>
          <p:cNvPr id="5" name="Text Placeholder 4">
            <a:extLst>
              <a:ext uri="{FF2B5EF4-FFF2-40B4-BE49-F238E27FC236}">
                <a16:creationId xmlns="" xmlns:a16="http://schemas.microsoft.com/office/drawing/2014/main" id="{46B9A8D4-04AE-43C0-AEE2-9094340D95DB}"/>
              </a:ext>
            </a:extLst>
          </p:cNvPr>
          <p:cNvSpPr>
            <a:spLocks noGrp="1"/>
          </p:cNvSpPr>
          <p:nvPr>
            <p:ph type="body" sz="quarter" idx="3"/>
          </p:nvPr>
        </p:nvSpPr>
        <p:spPr>
          <a:xfrm>
            <a:off x="7619110" y="2274616"/>
            <a:ext cx="3039365" cy="553373"/>
          </a:xfrm>
        </p:spPr>
        <p:style>
          <a:lnRef idx="1">
            <a:schemeClr val="accent2"/>
          </a:lnRef>
          <a:fillRef idx="2">
            <a:schemeClr val="accent2"/>
          </a:fillRef>
          <a:effectRef idx="1">
            <a:schemeClr val="accent2"/>
          </a:effectRef>
          <a:fontRef idx="minor">
            <a:schemeClr val="dk1"/>
          </a:fontRef>
        </p:style>
        <p:txBody>
          <a:bodyPr/>
          <a:lstStyle/>
          <a:p>
            <a:r>
              <a:rPr lang="en-US" dirty="0">
                <a:ln w="0"/>
                <a:solidFill>
                  <a:schemeClr val="tx1"/>
                </a:solidFill>
                <a:effectLst>
                  <a:outerShdw blurRad="38100" dist="19050" dir="2700000" algn="tl" rotWithShape="0">
                    <a:schemeClr val="dk1">
                      <a:alpha val="40000"/>
                    </a:schemeClr>
                  </a:outerShdw>
                </a:effectLst>
              </a:rPr>
              <a:t>RNA INTERFERENCE</a:t>
            </a:r>
            <a:endParaRPr lang="en-IN" dirty="0">
              <a:ln w="0"/>
              <a:solidFill>
                <a:schemeClr val="tx1"/>
              </a:solidFill>
              <a:effectLst>
                <a:outerShdw blurRad="38100" dist="19050" dir="2700000" algn="tl" rotWithShape="0">
                  <a:schemeClr val="dk1">
                    <a:alpha val="40000"/>
                  </a:schemeClr>
                </a:outerShdw>
              </a:effectLst>
            </a:endParaRPr>
          </a:p>
        </p:txBody>
      </p:sp>
      <p:pic>
        <p:nvPicPr>
          <p:cNvPr id="7" name="Content Placeholder 6">
            <a:extLst>
              <a:ext uri="{FF2B5EF4-FFF2-40B4-BE49-F238E27FC236}">
                <a16:creationId xmlns="" xmlns:a16="http://schemas.microsoft.com/office/drawing/2014/main" id="{4E6B5726-9C15-4AE0-BB35-41DB61CD3A46}"/>
              </a:ext>
            </a:extLst>
          </p:cNvPr>
          <p:cNvPicPr>
            <a:picLocks noGrp="1" noChangeAspect="1"/>
          </p:cNvPicPr>
          <p:nvPr>
            <p:ph sz="quarter" idx="4"/>
          </p:nvPr>
        </p:nvPicPr>
        <p:blipFill>
          <a:blip r:embed="rId2"/>
          <a:stretch>
            <a:fillRect/>
          </a:stretch>
        </p:blipFill>
        <p:spPr>
          <a:xfrm>
            <a:off x="6848474" y="2830466"/>
            <a:ext cx="4006285" cy="3030585"/>
          </a:xfrm>
          <a:prstGeom prst="rect">
            <a:avLst/>
          </a:prstGeom>
        </p:spPr>
      </p:pic>
    </p:spTree>
    <p:extLst>
      <p:ext uri="{BB962C8B-B14F-4D97-AF65-F5344CB8AC3E}">
        <p14:creationId xmlns:p14="http://schemas.microsoft.com/office/powerpoint/2010/main" val="1483668799"/>
      </p:ext>
    </p:extLst>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6A1E80-85B2-4A85-A07F-060638DC097C}"/>
              </a:ext>
            </a:extLst>
          </p:cNvPr>
          <p:cNvSpPr>
            <a:spLocks noGrp="1"/>
          </p:cNvSpPr>
          <p:nvPr>
            <p:ph type="title"/>
          </p:nvPr>
        </p:nvSpPr>
        <p:spPr/>
        <p:txBody>
          <a:bodyPr>
            <a:normAutofit/>
          </a:bodyPr>
          <a:lstStyle/>
          <a:p>
            <a:r>
              <a:rPr dirty="0" lang="en-US" sz="3200">
                <a:latin charset="0" panose="04020705040A02060702" pitchFamily="82" typeface="Algerian"/>
              </a:rPr>
              <a:t>TRANSGENIC CROPS</a:t>
            </a:r>
            <a:endParaRPr dirty="0" lang="en-IN" sz="3200">
              <a:latin charset="0" panose="04020705040A02060702" pitchFamily="82" typeface="Algerian"/>
            </a:endParaRPr>
          </a:p>
        </p:txBody>
      </p:sp>
      <p:pic>
        <p:nvPicPr>
          <p:cNvPr descr="glyphosate resistance" id="10242" name="Picture 2">
            <a:extLst>
              <a:ext uri="{FF2B5EF4-FFF2-40B4-BE49-F238E27FC236}">
                <a16:creationId xmlns:a16="http://schemas.microsoft.com/office/drawing/2014/main" xmlns="" id="{6F1A159F-ACA8-41D5-836E-DCB7BDFE46D5}"/>
              </a:ext>
            </a:extLst>
          </p:cNvPr>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075" y="2957250"/>
            <a:ext cx="3872339" cy="2628901"/>
          </a:xfrm>
          <a:prstGeom prst="rect">
            <a:avLst/>
          </a:prstGeom>
          <a:noFill/>
          <a:extLst>
            <a:ext uri="{909E8E84-426E-40DD-AFC4-6F175D3DCCD1}">
              <a14:hiddenFill xmlns:a14="http://schemas.microsoft.com/office/drawing/2010/main">
                <a:solidFill>
                  <a:srgbClr val="FFFFFF"/>
                </a:solidFill>
              </a14:hiddenFill>
            </a:ext>
          </a:extLst>
        </p:spPr>
      </p:pic>
      <p:pic>
        <p:nvPicPr>
          <p:cNvPr descr="Image result for production of bt cotton" id="2050" name="Picture 2">
            <a:extLst>
              <a:ext uri="{FF2B5EF4-FFF2-40B4-BE49-F238E27FC236}">
                <a16:creationId xmlns:a16="http://schemas.microsoft.com/office/drawing/2014/main" xmlns="" id="{A4FDCEBC-0BBB-42CB-9C45-14B8E2016960}"/>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b="50" l="60" r="10" t="368"/>
          <a:stretch/>
        </p:blipFill>
        <p:spPr bwMode="auto">
          <a:xfrm>
            <a:off x="4230616" y="2676094"/>
            <a:ext cx="4320242" cy="1962365"/>
          </a:xfrm>
          <a:prstGeom prst="rect">
            <a:avLst/>
          </a:prstGeom>
          <a:noFill/>
          <a:extLst>
            <a:ext uri="{909E8E84-426E-40DD-AFC4-6F175D3DCCD1}">
              <a14:hiddenFill xmlns:a14="http://schemas.microsoft.com/office/drawing/2010/main">
                <a:solidFill>
                  <a:srgbClr val="FFFFFF"/>
                </a:solidFill>
              </a14:hiddenFill>
            </a:ext>
          </a:extLst>
        </p:spPr>
      </p:pic>
      <p:pic>
        <p:nvPicPr>
          <p:cNvPr descr="The pros and cons of Bt Brinjal" id="2052" name="Picture 4">
            <a:extLst>
              <a:ext uri="{FF2B5EF4-FFF2-40B4-BE49-F238E27FC236}">
                <a16:creationId xmlns:a16="http://schemas.microsoft.com/office/drawing/2014/main" xmlns="" id="{01DC75F2-F1C6-434E-8150-6B3BBC8B8461}"/>
              </a:ext>
            </a:extLst>
          </p:cNvPr>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01814" y="5305425"/>
            <a:ext cx="2126429" cy="1411347"/>
          </a:xfrm>
          <a:prstGeom prst="rect">
            <a:avLst/>
          </a:prstGeom>
          <a:noFill/>
          <a:extLst>
            <a:ext uri="{909E8E84-426E-40DD-AFC4-6F175D3DCCD1}">
              <a14:hiddenFill xmlns:a14="http://schemas.microsoft.com/office/drawing/2010/main">
                <a:solidFill>
                  <a:srgbClr val="FFFFFF"/>
                </a:solidFill>
              </a14:hiddenFill>
            </a:ext>
          </a:extLst>
        </p:spPr>
      </p:pic>
      <p:pic>
        <p:nvPicPr>
          <p:cNvPr descr="ADVANTAGES:&#10;ï Slower ripen rate&#10;ï Ripen longer on vine&#10;ï Fully developed flavors&#10;ï Increase the shelf life.&#10; " id="2054" name="Picture 6">
            <a:extLst>
              <a:ext uri="{FF2B5EF4-FFF2-40B4-BE49-F238E27FC236}">
                <a16:creationId xmlns:a16="http://schemas.microsoft.com/office/drawing/2014/main" xmlns="" id="{DF26CA4A-F18E-40F1-9093-F8CF03542DD8}"/>
              </a:ext>
            </a:extLst>
          </p:cNvPr>
          <p:cNvPicPr>
            <a:picLocks noChangeArrowheads="1" noChangeAspect="1"/>
          </p:cNvPicPr>
          <p:nvPr/>
        </p:nvPicPr>
        <p:blipFill rotWithShape="1">
          <a:blip r:embed="rId5">
            <a:extLst>
              <a:ext uri="{28A0092B-C50C-407E-A947-70E740481C1C}">
                <a14:useLocalDpi xmlns:a14="http://schemas.microsoft.com/office/drawing/2010/main" val="0"/>
              </a:ext>
            </a:extLst>
          </a:blip>
          <a:srcRect l="147" r="57"/>
          <a:stretch/>
        </p:blipFill>
        <p:spPr bwMode="auto">
          <a:xfrm>
            <a:off x="8853358" y="2631622"/>
            <a:ext cx="2757450" cy="394869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xmlns="" id="{FDCE2009-3234-499C-B88B-0F55927F6983}"/>
              </a:ext>
            </a:extLst>
          </p:cNvPr>
          <p:cNvSpPr/>
          <p:nvPr/>
        </p:nvSpPr>
        <p:spPr>
          <a:xfrm>
            <a:off x="424114" y="1936631"/>
            <a:ext cx="3190708" cy="557319"/>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HERBICIDE TOLERANCE</a:t>
            </a:r>
            <a:endParaRPr dirty="0" lang="en-IN">
              <a:ln w="0"/>
              <a:solidFill>
                <a:schemeClr val="tx1"/>
              </a:solidFill>
              <a:effectLst>
                <a:outerShdw algn="tl" blurRad="38100" dir="2700000" dist="19050" rotWithShape="0">
                  <a:schemeClr val="dk1">
                    <a:alpha val="40000"/>
                  </a:schemeClr>
                </a:outerShdw>
              </a:effectLst>
            </a:endParaRPr>
          </a:p>
        </p:txBody>
      </p:sp>
      <p:sp>
        <p:nvSpPr>
          <p:cNvPr id="15" name="Rectangle: Rounded Corners 14">
            <a:extLst>
              <a:ext uri="{FF2B5EF4-FFF2-40B4-BE49-F238E27FC236}">
                <a16:creationId xmlns:a16="http://schemas.microsoft.com/office/drawing/2014/main" xmlns="" id="{0F061509-86FB-4667-8580-C55E3C60A367}"/>
              </a:ext>
            </a:extLst>
          </p:cNvPr>
          <p:cNvSpPr/>
          <p:nvPr/>
        </p:nvSpPr>
        <p:spPr>
          <a:xfrm>
            <a:off x="4774575" y="1969861"/>
            <a:ext cx="3190708" cy="557319"/>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INSECT RESISTANCE</a:t>
            </a:r>
            <a:endParaRPr dirty="0" lang="en-IN">
              <a:ln w="0"/>
              <a:solidFill>
                <a:schemeClr val="tx1"/>
              </a:solidFill>
              <a:effectLst>
                <a:outerShdw algn="tl" blurRad="38100" dir="2700000" dist="19050" rotWithShape="0">
                  <a:schemeClr val="dk1">
                    <a:alpha val="40000"/>
                  </a:schemeClr>
                </a:outerShdw>
              </a:effectLst>
            </a:endParaRPr>
          </a:p>
        </p:txBody>
      </p:sp>
      <p:sp>
        <p:nvSpPr>
          <p:cNvPr id="16" name="Rectangle: Rounded Corners 15">
            <a:extLst>
              <a:ext uri="{FF2B5EF4-FFF2-40B4-BE49-F238E27FC236}">
                <a16:creationId xmlns:a16="http://schemas.microsoft.com/office/drawing/2014/main" xmlns="" id="{24F385A5-EDFD-4EF3-B677-084FFD47C778}"/>
              </a:ext>
            </a:extLst>
          </p:cNvPr>
          <p:cNvSpPr/>
          <p:nvPr/>
        </p:nvSpPr>
        <p:spPr>
          <a:xfrm>
            <a:off x="8498767" y="1969861"/>
            <a:ext cx="3190708" cy="557319"/>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FLAVR SAVR TOMATO</a:t>
            </a:r>
            <a:endParaRPr dirty="0" lang="en-IN">
              <a:ln w="0"/>
              <a:solidFill>
                <a:schemeClr val="tx1"/>
              </a:solidFill>
              <a:effectLst>
                <a:outerShdw algn="tl" blurRad="38100" dir="2700000" dist="19050" rotWithShape="0">
                  <a:schemeClr val="dk1">
                    <a:alpha val="40000"/>
                  </a:schemeClr>
                </a:outerShdw>
              </a:effectLst>
            </a:endParaRPr>
          </a:p>
        </p:txBody>
      </p:sp>
      <p:sp>
        <p:nvSpPr>
          <p:cNvPr descr="Image result for BT COTTON" id="7" name="AutoShape 12">
            <a:extLst>
              <a:ext uri="{FF2B5EF4-FFF2-40B4-BE49-F238E27FC236}">
                <a16:creationId xmlns:a16="http://schemas.microsoft.com/office/drawing/2014/main" xmlns="" id="{C19F6A56-AD80-4F3F-ABB1-F738C8C93E6B}"/>
              </a:ext>
            </a:extLst>
          </p:cNvPr>
          <p:cNvSpPr>
            <a:spLocks noChangeArrowheads="1" noChangeAspect="1"/>
          </p:cNvSpPr>
          <p:nvPr/>
        </p:nvSpPr>
        <p:spPr bwMode="auto">
          <a:xfrm>
            <a:off x="6065129" y="333491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nchor="t" anchorCtr="0" bIns="45720" compatLnSpc="1" lIns="91440" numCol="1" rIns="91440" tIns="45720" vert="horz" wrap="square">
            <a:prstTxWarp prst="textNoShape">
              <a:avLst/>
            </a:prstTxWarp>
          </a:bodyPr>
          <a:lstStyle/>
          <a:p>
            <a:endParaRPr lang="en-IN"/>
          </a:p>
        </p:txBody>
      </p:sp>
      <p:pic>
        <p:nvPicPr>
          <p:cNvPr descr="Image result for BT COTTON" id="2062" name="Picture 14">
            <a:extLst>
              <a:ext uri="{FF2B5EF4-FFF2-40B4-BE49-F238E27FC236}">
                <a16:creationId xmlns:a16="http://schemas.microsoft.com/office/drawing/2014/main" xmlns="" id="{8407F5F8-9E32-4B87-A265-416F87652EF6}"/>
              </a:ext>
            </a:extLst>
          </p:cNvPr>
          <p:cNvPicPr>
            <a:picLocks noChangeArrowheads="1" noChangeAspect="1"/>
          </p:cNvPicPr>
          <p:nvPr/>
        </p:nvPicPr>
        <p:blipFill rotWithShape="1">
          <a:blip cstate="print" r:embed="rId6">
            <a:extLst>
              <a:ext uri="{28A0092B-C50C-407E-A947-70E740481C1C}">
                <a14:useLocalDpi xmlns:a14="http://schemas.microsoft.com/office/drawing/2010/main" val="0"/>
              </a:ext>
            </a:extLst>
          </a:blip>
          <a:srcRect r="165"/>
          <a:stretch/>
        </p:blipFill>
        <p:spPr bwMode="auto">
          <a:xfrm>
            <a:off x="6559521" y="5305425"/>
            <a:ext cx="1991337" cy="137265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Top Corners Rounded 7">
            <a:extLst>
              <a:ext uri="{FF2B5EF4-FFF2-40B4-BE49-F238E27FC236}">
                <a16:creationId xmlns:a16="http://schemas.microsoft.com/office/drawing/2014/main" xmlns="" id="{6F1BCE99-CCC3-4DA4-8588-31685C5AEEEF}"/>
              </a:ext>
            </a:extLst>
          </p:cNvPr>
          <p:cNvSpPr/>
          <p:nvPr/>
        </p:nvSpPr>
        <p:spPr>
          <a:xfrm>
            <a:off x="4381500" y="4895850"/>
            <a:ext cx="1847850" cy="342900"/>
          </a:xfrm>
          <a:prstGeom prst="round2SameRect">
            <a:avLst/>
          </a:prstGeom>
        </p:spPr>
        <p:style>
          <a:lnRef idx="2">
            <a:schemeClr val="accent1"/>
          </a:lnRef>
          <a:fillRef idx="1">
            <a:schemeClr val="lt1"/>
          </a:fillRef>
          <a:effectRef idx="0">
            <a:schemeClr val="accent1"/>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err="1" lang="en-US">
                <a:ln w="0"/>
                <a:solidFill>
                  <a:schemeClr val="accent1"/>
                </a:solidFill>
                <a:effectLst>
                  <a:outerShdw algn="ctr" blurRad="38100" dir="5400000" dist="25400" rotWithShape="0">
                    <a:srgbClr val="6E747A">
                      <a:alpha val="43000"/>
                    </a:srgbClr>
                  </a:outerShdw>
                </a:effectLst>
                <a:latin charset="0" panose="02040602050305030304" pitchFamily="18" typeface="Book Antiqua"/>
              </a:rPr>
              <a:t>Bt</a:t>
            </a:r>
            <a:r>
              <a:rPr dirty="0" lang="en-US">
                <a:ln w="0"/>
                <a:solidFill>
                  <a:schemeClr val="accent1"/>
                </a:solidFill>
                <a:effectLst>
                  <a:outerShdw algn="ctr" blurRad="38100" dir="5400000" dist="25400" rotWithShape="0">
                    <a:srgbClr val="6E747A">
                      <a:alpha val="43000"/>
                    </a:srgbClr>
                  </a:outerShdw>
                </a:effectLst>
                <a:latin charset="0" panose="02040602050305030304" pitchFamily="18" typeface="Book Antiqua"/>
              </a:rPr>
              <a:t> Brinjal</a:t>
            </a:r>
            <a:endParaRPr dirty="0" lang="en-IN">
              <a:ln w="0"/>
              <a:solidFill>
                <a:schemeClr val="accent1"/>
              </a:solidFill>
              <a:effectLst>
                <a:outerShdw algn="ctr" blurRad="38100" dir="5400000" dist="25400" rotWithShape="0">
                  <a:srgbClr val="6E747A">
                    <a:alpha val="43000"/>
                  </a:srgbClr>
                </a:outerShdw>
              </a:effectLst>
              <a:latin charset="0" panose="02040602050305030304" pitchFamily="18" typeface="Book Antiqua"/>
            </a:endParaRPr>
          </a:p>
        </p:txBody>
      </p:sp>
      <p:sp>
        <p:nvSpPr>
          <p:cNvPr id="20" name="Rectangle: Top Corners Rounded 19">
            <a:extLst>
              <a:ext uri="{FF2B5EF4-FFF2-40B4-BE49-F238E27FC236}">
                <a16:creationId xmlns:a16="http://schemas.microsoft.com/office/drawing/2014/main" xmlns="" id="{4EA387D5-4AE3-4D4F-9203-F2323EC37A95}"/>
              </a:ext>
            </a:extLst>
          </p:cNvPr>
          <p:cNvSpPr/>
          <p:nvPr/>
        </p:nvSpPr>
        <p:spPr>
          <a:xfrm>
            <a:off x="6574842" y="4838592"/>
            <a:ext cx="1847850" cy="342900"/>
          </a:xfrm>
          <a:prstGeom prst="round2SameRect">
            <a:avLst/>
          </a:prstGeom>
        </p:spPr>
        <p:style>
          <a:lnRef idx="2">
            <a:schemeClr val="accent1"/>
          </a:lnRef>
          <a:fillRef idx="1">
            <a:schemeClr val="lt1"/>
          </a:fillRef>
          <a:effectRef idx="0">
            <a:schemeClr val="accent1"/>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err="1" lang="en-US">
                <a:ln w="0"/>
                <a:solidFill>
                  <a:schemeClr val="accent1"/>
                </a:solidFill>
                <a:effectLst>
                  <a:outerShdw algn="ctr" blurRad="38100" dir="5400000" dist="25400" rotWithShape="0">
                    <a:srgbClr val="6E747A">
                      <a:alpha val="43000"/>
                    </a:srgbClr>
                  </a:outerShdw>
                </a:effectLst>
                <a:latin charset="0" panose="02040602050305030304" pitchFamily="18" typeface="Book Antiqua"/>
              </a:rPr>
              <a:t>Bt</a:t>
            </a:r>
            <a:r>
              <a:rPr dirty="0" lang="en-US">
                <a:ln w="0"/>
                <a:solidFill>
                  <a:schemeClr val="accent1"/>
                </a:solidFill>
                <a:effectLst>
                  <a:outerShdw algn="ctr" blurRad="38100" dir="5400000" dist="25400" rotWithShape="0">
                    <a:srgbClr val="6E747A">
                      <a:alpha val="43000"/>
                    </a:srgbClr>
                  </a:outerShdw>
                </a:effectLst>
                <a:latin charset="0" panose="02040602050305030304" pitchFamily="18" typeface="Book Antiqua"/>
              </a:rPr>
              <a:t> Cotton</a:t>
            </a:r>
            <a:endParaRPr dirty="0" lang="en-IN">
              <a:ln w="0"/>
              <a:solidFill>
                <a:schemeClr val="accent1"/>
              </a:solidFill>
              <a:effectLst>
                <a:outerShdw algn="ctr" blurRad="38100" dir="5400000" dist="25400" rotWithShape="0">
                  <a:srgbClr val="6E747A">
                    <a:alpha val="43000"/>
                  </a:srgbClr>
                </a:outerShdw>
              </a:effectLst>
              <a:latin charset="0" panose="02040602050305030304" pitchFamily="18" typeface="Book Antiqua"/>
            </a:endParaRPr>
          </a:p>
        </p:txBody>
      </p:sp>
    </p:spTree>
    <p:extLst>
      <p:ext uri="{BB962C8B-B14F-4D97-AF65-F5344CB8AC3E}">
        <p14:creationId xmlns:p14="http://schemas.microsoft.com/office/powerpoint/2010/main" val="3300708334"/>
      </p:ext>
    </p:extLst>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Image result for golden rice" id="3" name="Picture 8">
            <a:extLst>
              <a:ext uri="{FF2B5EF4-FFF2-40B4-BE49-F238E27FC236}">
                <a16:creationId xmlns:a16="http://schemas.microsoft.com/office/drawing/2014/main" xmlns="" id="{7195735D-9BFD-4F27-988D-8B0327B22D8F}"/>
              </a:ext>
            </a:extLst>
          </p:cNvPr>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4849" y="5257818"/>
            <a:ext cx="2331037" cy="1307655"/>
          </a:xfrm>
          <a:prstGeom prst="rect">
            <a:avLst/>
          </a:prstGeom>
          <a:noFill/>
          <a:extLst>
            <a:ext uri="{909E8E84-426E-40DD-AFC4-6F175D3DCCD1}">
              <a14:hiddenFill xmlns:a14="http://schemas.microsoft.com/office/drawing/2010/main">
                <a:solidFill>
                  <a:srgbClr val="FFFFFF"/>
                </a:solidFill>
              </a14:hiddenFill>
            </a:ext>
          </a:extLst>
        </p:spPr>
      </p:pic>
      <p:pic>
        <p:nvPicPr>
          <p:cNvPr descr="https://www.isaaa.org/kc/inforesources/biotechcrops/image1.jpg" id="4" name="Picture 10">
            <a:extLst>
              <a:ext uri="{FF2B5EF4-FFF2-40B4-BE49-F238E27FC236}">
                <a16:creationId xmlns:a16="http://schemas.microsoft.com/office/drawing/2014/main" xmlns="" id="{9F9D6860-EE37-43A0-BCB5-C96AD0ECF2B3}"/>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b="142"/>
          <a:stretch/>
        </p:blipFill>
        <p:spPr bwMode="auto">
          <a:xfrm>
            <a:off x="395289" y="2943336"/>
            <a:ext cx="3905250" cy="174296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xmlns="" id="{EDFB1662-0BD7-40EC-869B-AD39BDFC8A61}"/>
              </a:ext>
            </a:extLst>
          </p:cNvPr>
          <p:cNvSpPr/>
          <p:nvPr/>
        </p:nvSpPr>
        <p:spPr>
          <a:xfrm>
            <a:off x="575894" y="2181166"/>
            <a:ext cx="3190708" cy="557319"/>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NUTRIENT QUALITY IMPROVEMENT</a:t>
            </a:r>
            <a:endParaRPr dirty="0" lang="en-IN">
              <a:ln w="0"/>
              <a:solidFill>
                <a:schemeClr val="tx1"/>
              </a:solidFill>
              <a:effectLst>
                <a:outerShdw algn="tl" blurRad="38100" dir="2700000" dist="19050" rotWithShape="0">
                  <a:schemeClr val="dk1">
                    <a:alpha val="40000"/>
                  </a:schemeClr>
                </a:outerShdw>
              </a:effectLst>
            </a:endParaRPr>
          </a:p>
        </p:txBody>
      </p:sp>
      <p:sp>
        <p:nvSpPr>
          <p:cNvPr id="6" name="Rectangle: Rounded Corners 5">
            <a:extLst>
              <a:ext uri="{FF2B5EF4-FFF2-40B4-BE49-F238E27FC236}">
                <a16:creationId xmlns:a16="http://schemas.microsoft.com/office/drawing/2014/main" xmlns="" id="{9F2D687E-B00C-45B4-A6C7-4F43F7CC6809}"/>
              </a:ext>
            </a:extLst>
          </p:cNvPr>
          <p:cNvSpPr/>
          <p:nvPr/>
        </p:nvSpPr>
        <p:spPr>
          <a:xfrm>
            <a:off x="4918556" y="2181165"/>
            <a:ext cx="2682394" cy="557319"/>
          </a:xfrm>
          <a:prstGeom prst="roundRect">
            <a:avLst/>
          </a:prstGeom>
        </p:spPr>
        <p:style>
          <a:lnRef idx="1">
            <a:schemeClr val="accent2"/>
          </a:lnRef>
          <a:fillRef idx="2">
            <a:schemeClr val="accent2"/>
          </a:fillRef>
          <a:effectRef idx="1">
            <a:schemeClr val="accent2"/>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tx1"/>
                </a:solidFill>
                <a:effectLst>
                  <a:outerShdw algn="tl" blurRad="38100" dir="2700000" dist="19050" rotWithShape="0">
                    <a:schemeClr val="dk1">
                      <a:alpha val="40000"/>
                    </a:schemeClr>
                  </a:outerShdw>
                </a:effectLst>
              </a:rPr>
              <a:t>PHB </a:t>
            </a:r>
            <a:endParaRPr dirty="0" lang="en-IN">
              <a:ln w="0"/>
              <a:solidFill>
                <a:schemeClr val="tx1"/>
              </a:solidFill>
              <a:effectLst>
                <a:outerShdw algn="tl" blurRad="38100" dir="2700000" dist="19050" rotWithShape="0">
                  <a:schemeClr val="dk1">
                    <a:alpha val="40000"/>
                  </a:schemeClr>
                </a:outerShdw>
              </a:effectLst>
            </a:endParaRPr>
          </a:p>
        </p:txBody>
      </p:sp>
      <p:sp>
        <p:nvSpPr>
          <p:cNvPr id="7" name="Rectangle: Top Corners Rounded 6">
            <a:extLst>
              <a:ext uri="{FF2B5EF4-FFF2-40B4-BE49-F238E27FC236}">
                <a16:creationId xmlns:a16="http://schemas.microsoft.com/office/drawing/2014/main" xmlns="" id="{5FAF36E3-174F-4FBE-AE0C-2411FAB401CA}"/>
              </a:ext>
            </a:extLst>
          </p:cNvPr>
          <p:cNvSpPr/>
          <p:nvPr/>
        </p:nvSpPr>
        <p:spPr>
          <a:xfrm>
            <a:off x="1154849" y="4779337"/>
            <a:ext cx="2314575" cy="338074"/>
          </a:xfrm>
          <a:prstGeom prst="round2SameRect">
            <a:avLst/>
          </a:prstGeom>
        </p:spPr>
        <p:style>
          <a:lnRef idx="2">
            <a:schemeClr val="accent1"/>
          </a:lnRef>
          <a:fillRef idx="1">
            <a:schemeClr val="lt1"/>
          </a:fillRef>
          <a:effectRef idx="0">
            <a:schemeClr val="accent1"/>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a:ln w="0"/>
                <a:solidFill>
                  <a:schemeClr val="accent1"/>
                </a:solidFill>
                <a:effectLst>
                  <a:outerShdw algn="ctr" blurRad="38100" dir="5400000" dist="25400" rotWithShape="0">
                    <a:srgbClr val="6E747A">
                      <a:alpha val="43000"/>
                    </a:srgbClr>
                  </a:outerShdw>
                </a:effectLst>
              </a:rPr>
              <a:t>Golden Rice</a:t>
            </a:r>
            <a:endParaRPr dirty="0" lang="en-IN">
              <a:ln w="0"/>
              <a:solidFill>
                <a:schemeClr val="accent1"/>
              </a:solidFill>
              <a:effectLst>
                <a:outerShdw algn="ctr" blurRad="38100" dir="5400000" dist="25400" rotWithShape="0">
                  <a:srgbClr val="6E747A">
                    <a:alpha val="43000"/>
                  </a:srgbClr>
                </a:outerShdw>
              </a:effectLst>
            </a:endParaRPr>
          </a:p>
        </p:txBody>
      </p:sp>
      <p:sp>
        <p:nvSpPr>
          <p:cNvPr id="8" name="Rectangle 7">
            <a:extLst>
              <a:ext uri="{FF2B5EF4-FFF2-40B4-BE49-F238E27FC236}">
                <a16:creationId xmlns:a16="http://schemas.microsoft.com/office/drawing/2014/main" xmlns="" id="{9541EB7C-AE6E-4155-8E2D-E1C3BDECC951}"/>
              </a:ext>
            </a:extLst>
          </p:cNvPr>
          <p:cNvSpPr/>
          <p:nvPr/>
        </p:nvSpPr>
        <p:spPr>
          <a:xfrm>
            <a:off x="4733924" y="3076154"/>
            <a:ext cx="6105525" cy="2118529"/>
          </a:xfrm>
          <a:prstGeom prst="rect">
            <a:avLst/>
          </a:prstGeom>
        </p:spPr>
        <p:txBody>
          <a:bodyPr wrap="square">
            <a:spAutoFit/>
          </a:bodyPr>
          <a:lstStyle/>
          <a:p>
            <a:pPr algn="just" indent="-285750" marL="285750">
              <a:lnSpc>
                <a:spcPct val="150000"/>
              </a:lnSpc>
              <a:buFont charset="0" panose="020B0604020202020204" pitchFamily="34" typeface="Arial"/>
              <a:buChar char="•"/>
            </a:pPr>
            <a:r>
              <a:rPr dirty="0" lang="en-IN">
                <a:solidFill>
                  <a:schemeClr val="accent1"/>
                </a:solidFill>
                <a:latin charset="0" panose="020B0604020202020204" pitchFamily="34" typeface="Arial"/>
              </a:rPr>
              <a:t>PHB is produced by some microbes such as </a:t>
            </a:r>
            <a:r>
              <a:rPr dirty="0" i="1" lang="en-IN">
                <a:solidFill>
                  <a:schemeClr val="accent1"/>
                </a:solidFill>
                <a:latin charset="0" panose="020B0604020202020204" pitchFamily="34" typeface="Arial"/>
              </a:rPr>
              <a:t>Bacillus megaterium </a:t>
            </a:r>
            <a:r>
              <a:rPr dirty="0" lang="en-IN">
                <a:solidFill>
                  <a:schemeClr val="accent1"/>
                </a:solidFill>
                <a:latin charset="0" panose="020B0604020202020204" pitchFamily="34" typeface="Arial"/>
              </a:rPr>
              <a:t>in response to physiological stress mainly under nutrient derived condition.</a:t>
            </a:r>
          </a:p>
          <a:p>
            <a:pPr algn="just" indent="-285750" marL="285750">
              <a:lnSpc>
                <a:spcPct val="150000"/>
              </a:lnSpc>
              <a:buFont charset="0" panose="020B0604020202020204" pitchFamily="34" typeface="Arial"/>
              <a:buChar char="•"/>
            </a:pPr>
            <a:r>
              <a:rPr dirty="0" lang="en-IN">
                <a:solidFill>
                  <a:schemeClr val="accent1"/>
                </a:solidFill>
                <a:latin charset="0" panose="020B0604020202020204" pitchFamily="34" typeface="Arial"/>
              </a:rPr>
              <a:t>PHB derived plastics are attractive as they are compostable and are biodegradable.</a:t>
            </a:r>
          </a:p>
        </p:txBody>
      </p:sp>
      <p:sp>
        <p:nvSpPr>
          <p:cNvPr id="12" name="Title 1">
            <a:extLst>
              <a:ext uri="{FF2B5EF4-FFF2-40B4-BE49-F238E27FC236}">
                <a16:creationId xmlns:a16="http://schemas.microsoft.com/office/drawing/2014/main" xmlns="" id="{1D44F51B-A2D0-4FF4-A083-D818E484790E}"/>
              </a:ext>
            </a:extLst>
          </p:cNvPr>
          <p:cNvSpPr txBox="1">
            <a:spLocks/>
          </p:cNvSpPr>
          <p:nvPr/>
        </p:nvSpPr>
        <p:spPr>
          <a:xfrm>
            <a:off x="466892" y="756916"/>
            <a:ext cx="11029616" cy="1013800"/>
          </a:xfrm>
          <a:prstGeom prst="rect">
            <a:avLst/>
          </a:prstGeom>
        </p:spPr>
        <p:txBody>
          <a:bodyPr anchor="b" bIns="45720" lIns="91440" rIns="91440" rtlCol="0" tIns="45720" vert="horz">
            <a:normAutofit/>
          </a:bodyPr>
          <a:lstStyle>
            <a:lvl1pPr algn="l" defTabSz="457200" eaLnBrk="1" hangingPunct="1" latinLnBrk="0" rtl="0">
              <a:spcBef>
                <a:spcPct val="0"/>
              </a:spcBef>
              <a:buNone/>
              <a:defRPr b="0" cap="all" kern="1200" sz="28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dirty="0" lang="en-US" sz="3200">
                <a:latin charset="0" panose="04020705040A02060702" pitchFamily="82" typeface="Algerian"/>
              </a:rPr>
              <a:t>TRANSGENIC CROPS</a:t>
            </a:r>
            <a:endParaRPr dirty="0" lang="en-IN" sz="3200">
              <a:latin charset="0" panose="04020705040A02060702" pitchFamily="82" typeface="Algerian"/>
            </a:endParaRPr>
          </a:p>
        </p:txBody>
      </p:sp>
    </p:spTree>
    <p:extLst>
      <p:ext uri="{BB962C8B-B14F-4D97-AF65-F5344CB8AC3E}">
        <p14:creationId xmlns:p14="http://schemas.microsoft.com/office/powerpoint/2010/main" val="70498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A66B9C4C-3AAB-4494-B048-7E37DBF87091}"/>
              </a:ext>
            </a:extLst>
          </p:cNvPr>
          <p:cNvSpPr/>
          <p:nvPr/>
        </p:nvSpPr>
        <p:spPr>
          <a:xfrm>
            <a:off x="619292" y="2086749"/>
            <a:ext cx="3066883" cy="1713354"/>
          </a:xfrm>
          <a:prstGeom prst="rect">
            <a:avLst/>
          </a:prstGeom>
        </p:spPr>
        <p:txBody>
          <a:bodyPr wrap="square">
            <a:spAutoFit/>
          </a:bodyPr>
          <a:lstStyle/>
          <a:p>
            <a:pPr marL="285750" indent="-285750">
              <a:lnSpc>
                <a:spcPct val="150000"/>
              </a:lnSpc>
              <a:buFont typeface="Arial" panose="020B0604020202020204" pitchFamily="34" charset="0"/>
              <a:buChar char="•"/>
            </a:pP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It is defined as the use of microorganisms or plants to clean up environmental pollution. </a:t>
            </a:r>
          </a:p>
        </p:txBody>
      </p:sp>
      <p:sp>
        <p:nvSpPr>
          <p:cNvPr id="4" name="Rectangle: Diagonal Corners Rounded 3">
            <a:extLst>
              <a:ext uri="{FF2B5EF4-FFF2-40B4-BE49-F238E27FC236}">
                <a16:creationId xmlns="" xmlns:a16="http://schemas.microsoft.com/office/drawing/2014/main" id="{FC9E29E6-C082-491F-9F8B-7DAC493D2B38}"/>
              </a:ext>
            </a:extLst>
          </p:cNvPr>
          <p:cNvSpPr/>
          <p:nvPr/>
        </p:nvSpPr>
        <p:spPr>
          <a:xfrm>
            <a:off x="619292" y="990600"/>
            <a:ext cx="3066883" cy="533400"/>
          </a:xfrm>
          <a:prstGeom prst="round2Diag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ln w="0"/>
                <a:solidFill>
                  <a:schemeClr val="tx1"/>
                </a:solidFill>
                <a:effectLst>
                  <a:outerShdw blurRad="38100" dist="19050" dir="2700000" algn="tl" rotWithShape="0">
                    <a:schemeClr val="dk1">
                      <a:alpha val="40000"/>
                    </a:schemeClr>
                  </a:outerShdw>
                </a:effectLst>
              </a:rPr>
              <a:t>BIOPHARMING</a:t>
            </a:r>
            <a:endParaRPr lang="en-IN" dirty="0">
              <a:ln w="0"/>
              <a:solidFill>
                <a:schemeClr val="tx1"/>
              </a:solidFill>
              <a:effectLst>
                <a:outerShdw blurRad="38100" dist="19050" dir="2700000" algn="tl" rotWithShape="0">
                  <a:schemeClr val="dk1">
                    <a:alpha val="40000"/>
                  </a:schemeClr>
                </a:outerShdw>
              </a:effectLst>
            </a:endParaRPr>
          </a:p>
        </p:txBody>
      </p:sp>
      <p:sp>
        <p:nvSpPr>
          <p:cNvPr id="5" name="Rectangle 4">
            <a:extLst>
              <a:ext uri="{FF2B5EF4-FFF2-40B4-BE49-F238E27FC236}">
                <a16:creationId xmlns="" xmlns:a16="http://schemas.microsoft.com/office/drawing/2014/main" id="{0BD9BD7F-E15C-4210-BF81-BC1CD59A1F40}"/>
              </a:ext>
            </a:extLst>
          </p:cNvPr>
          <p:cNvSpPr/>
          <p:nvPr/>
        </p:nvSpPr>
        <p:spPr>
          <a:xfrm>
            <a:off x="3914775" y="2086749"/>
            <a:ext cx="3552825" cy="4206344"/>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Algal fuel, also known as algal biofuel, or algal oil is an alternative to liquid fossil fuels, the petroleum products. </a:t>
            </a:r>
          </a:p>
          <a:p>
            <a:pPr marL="285750" indent="-285750" algn="just">
              <a:lnSpc>
                <a:spcPct val="150000"/>
              </a:lnSpc>
              <a:buFont typeface="Arial" panose="020B0604020202020204" pitchFamily="34" charset="0"/>
              <a:buChar char="•"/>
            </a:pP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This use algae as a source of energy-rich oils. Also, algal fuels are an alternative to commonly known biofuel sources obtained from corn and sugarcane. </a:t>
            </a:r>
          </a:p>
        </p:txBody>
      </p:sp>
      <p:sp>
        <p:nvSpPr>
          <p:cNvPr id="6" name="Rectangle: Diagonal Corners Rounded 5">
            <a:extLst>
              <a:ext uri="{FF2B5EF4-FFF2-40B4-BE49-F238E27FC236}">
                <a16:creationId xmlns="" xmlns:a16="http://schemas.microsoft.com/office/drawing/2014/main" id="{A1D1AA04-BC9B-4559-9925-2605A9387664}"/>
              </a:ext>
            </a:extLst>
          </p:cNvPr>
          <p:cNvSpPr/>
          <p:nvPr/>
        </p:nvSpPr>
        <p:spPr>
          <a:xfrm>
            <a:off x="6562892" y="990600"/>
            <a:ext cx="3066883" cy="533400"/>
          </a:xfrm>
          <a:prstGeom prst="round2Diag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ln w="0"/>
                <a:solidFill>
                  <a:schemeClr val="tx1"/>
                </a:solidFill>
                <a:effectLst>
                  <a:outerShdw blurRad="38100" dist="19050" dir="2700000" algn="tl" rotWithShape="0">
                    <a:schemeClr val="dk1">
                      <a:alpha val="40000"/>
                    </a:schemeClr>
                  </a:outerShdw>
                </a:effectLst>
              </a:rPr>
              <a:t>BIOFUEL</a:t>
            </a:r>
            <a:endParaRPr lang="en-IN" dirty="0">
              <a:ln w="0"/>
              <a:solidFill>
                <a:schemeClr val="tx1"/>
              </a:solidFill>
              <a:effectLst>
                <a:outerShdw blurRad="38100" dist="19050" dir="2700000" algn="tl" rotWithShape="0">
                  <a:schemeClr val="dk1">
                    <a:alpha val="40000"/>
                  </a:schemeClr>
                </a:outerShdw>
              </a:effectLst>
            </a:endParaRPr>
          </a:p>
        </p:txBody>
      </p:sp>
      <p:pic>
        <p:nvPicPr>
          <p:cNvPr id="9" name="Picture 8">
            <a:extLst>
              <a:ext uri="{FF2B5EF4-FFF2-40B4-BE49-F238E27FC236}">
                <a16:creationId xmlns="" xmlns:a16="http://schemas.microsoft.com/office/drawing/2014/main" id="{B0672D2C-9951-4D3E-B09E-13D00F837959}"/>
              </a:ext>
            </a:extLst>
          </p:cNvPr>
          <p:cNvPicPr>
            <a:picLocks noChangeAspect="1"/>
          </p:cNvPicPr>
          <p:nvPr/>
        </p:nvPicPr>
        <p:blipFill>
          <a:blip r:embed="rId2"/>
          <a:stretch>
            <a:fillRect/>
          </a:stretch>
        </p:blipFill>
        <p:spPr>
          <a:xfrm>
            <a:off x="8029575" y="2086749"/>
            <a:ext cx="3695700" cy="3847876"/>
          </a:xfrm>
          <a:prstGeom prst="rect">
            <a:avLst/>
          </a:prstGeom>
        </p:spPr>
      </p:pic>
    </p:spTree>
    <p:extLst>
      <p:ext uri="{BB962C8B-B14F-4D97-AF65-F5344CB8AC3E}">
        <p14:creationId xmlns:p14="http://schemas.microsoft.com/office/powerpoint/2010/main" val="3415994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C70F01CA-F697-4306-BB82-0CD58DD92047}"/>
              </a:ext>
            </a:extLst>
          </p:cNvPr>
          <p:cNvSpPr/>
          <p:nvPr/>
        </p:nvSpPr>
        <p:spPr>
          <a:xfrm>
            <a:off x="4553283" y="2141637"/>
            <a:ext cx="3404938" cy="4206344"/>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Biopiracy can be defined as the manipulation of intellectual property rights laws by corporations to gain exclusive control over national genetic resources, without giving adequate recognition or remuneration to the original possessors of those resources. </a:t>
            </a:r>
          </a:p>
        </p:txBody>
      </p:sp>
      <p:sp>
        <p:nvSpPr>
          <p:cNvPr id="4" name="Rectangle: Diagonal Corners Rounded 3">
            <a:extLst>
              <a:ext uri="{FF2B5EF4-FFF2-40B4-BE49-F238E27FC236}">
                <a16:creationId xmlns="" xmlns:a16="http://schemas.microsoft.com/office/drawing/2014/main" id="{60B50EC7-93F0-489E-BBFA-5BA8CDB2A018}"/>
              </a:ext>
            </a:extLst>
          </p:cNvPr>
          <p:cNvSpPr/>
          <p:nvPr/>
        </p:nvSpPr>
        <p:spPr>
          <a:xfrm>
            <a:off x="6882063" y="1091001"/>
            <a:ext cx="3066883" cy="533400"/>
          </a:xfrm>
          <a:prstGeom prst="round2Diag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ln w="0"/>
                <a:solidFill>
                  <a:schemeClr val="tx1"/>
                </a:solidFill>
                <a:effectLst>
                  <a:outerShdw blurRad="38100" dist="19050" dir="2700000" algn="tl" rotWithShape="0">
                    <a:schemeClr val="dk1">
                      <a:alpha val="40000"/>
                    </a:schemeClr>
                  </a:outerShdw>
                </a:effectLst>
              </a:rPr>
              <a:t>BIOPIRACY</a:t>
            </a:r>
            <a:endParaRPr lang="en-IN" dirty="0">
              <a:ln w="0"/>
              <a:solidFill>
                <a:schemeClr val="tx1"/>
              </a:solidFill>
              <a:effectLst>
                <a:outerShdw blurRad="38100" dist="19050" dir="2700000" algn="tl" rotWithShape="0">
                  <a:schemeClr val="dk1">
                    <a:alpha val="40000"/>
                  </a:schemeClr>
                </a:outerShdw>
              </a:effectLst>
            </a:endParaRPr>
          </a:p>
        </p:txBody>
      </p:sp>
      <p:sp>
        <p:nvSpPr>
          <p:cNvPr id="6" name="Rectangle: Diagonal Corners Rounded 5">
            <a:extLst>
              <a:ext uri="{FF2B5EF4-FFF2-40B4-BE49-F238E27FC236}">
                <a16:creationId xmlns="" xmlns:a16="http://schemas.microsoft.com/office/drawing/2014/main" id="{B79E7A79-D720-4E50-9857-F25DA88DB545}"/>
              </a:ext>
            </a:extLst>
          </p:cNvPr>
          <p:cNvSpPr/>
          <p:nvPr/>
        </p:nvSpPr>
        <p:spPr>
          <a:xfrm>
            <a:off x="800267" y="1064613"/>
            <a:ext cx="3066883" cy="533400"/>
          </a:xfrm>
          <a:prstGeom prst="round2Diag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ln w="0"/>
                <a:solidFill>
                  <a:schemeClr val="tx1"/>
                </a:solidFill>
                <a:effectLst>
                  <a:outerShdw blurRad="38100" dist="19050" dir="2700000" algn="tl" rotWithShape="0">
                    <a:schemeClr val="dk1">
                      <a:alpha val="40000"/>
                    </a:schemeClr>
                  </a:outerShdw>
                </a:effectLst>
              </a:rPr>
              <a:t>BIOPROSPECTING</a:t>
            </a:r>
            <a:endParaRPr lang="en-IN" dirty="0">
              <a:ln w="0"/>
              <a:solidFill>
                <a:schemeClr val="tx1"/>
              </a:solidFill>
              <a:effectLst>
                <a:outerShdw blurRad="38100" dist="19050" dir="2700000" algn="tl" rotWithShape="0">
                  <a:schemeClr val="dk1">
                    <a:alpha val="40000"/>
                  </a:schemeClr>
                </a:outerShdw>
              </a:effectLst>
            </a:endParaRPr>
          </a:p>
        </p:txBody>
      </p:sp>
      <p:sp>
        <p:nvSpPr>
          <p:cNvPr id="7" name="Rectangle 6">
            <a:extLst>
              <a:ext uri="{FF2B5EF4-FFF2-40B4-BE49-F238E27FC236}">
                <a16:creationId xmlns="" xmlns:a16="http://schemas.microsoft.com/office/drawing/2014/main" id="{2804559D-7748-4818-A353-669A1436656F}"/>
              </a:ext>
            </a:extLst>
          </p:cNvPr>
          <p:cNvSpPr/>
          <p:nvPr/>
        </p:nvSpPr>
        <p:spPr>
          <a:xfrm>
            <a:off x="536073" y="1933887"/>
            <a:ext cx="3981450" cy="4621843"/>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Bioprospecting is the process of discovery and commercialization of new products obtained from biological resources.</a:t>
            </a:r>
          </a:p>
          <a:p>
            <a:pPr marL="285750" indent="-285750" algn="just">
              <a:lnSpc>
                <a:spcPct val="150000"/>
              </a:lnSpc>
              <a:buFont typeface="Arial" panose="020B0604020202020204" pitchFamily="34" charset="0"/>
              <a:buChar char="•"/>
            </a:pP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 Bioprospecting may involve biopiracy, in which indigenous knowledge of nature, originating with indigenous people, is used by others for profit, without authorization or compensation to the indigenous people themselves.</a:t>
            </a:r>
          </a:p>
        </p:txBody>
      </p:sp>
      <p:sp>
        <p:nvSpPr>
          <p:cNvPr id="8" name="Rectangle 7">
            <a:extLst>
              <a:ext uri="{FF2B5EF4-FFF2-40B4-BE49-F238E27FC236}">
                <a16:creationId xmlns="" xmlns:a16="http://schemas.microsoft.com/office/drawing/2014/main" id="{A7630C37-8FBE-449B-B88C-883A972E61A5}"/>
              </a:ext>
            </a:extLst>
          </p:cNvPr>
          <p:cNvSpPr/>
          <p:nvPr/>
        </p:nvSpPr>
        <p:spPr>
          <a:xfrm>
            <a:off x="8029742" y="2141637"/>
            <a:ext cx="3838408" cy="3375348"/>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Examples of biopiracy include recent patents granted by the U.S. Patent and Trademarks Office to American companies on turmeric, ‘neem’ and, most notably, ‘basmati’ rice. All three products are indigenous to the Indo-Pak subcontinent. </a:t>
            </a:r>
          </a:p>
        </p:txBody>
      </p:sp>
    </p:spTree>
    <p:extLst>
      <p:ext uri="{BB962C8B-B14F-4D97-AF65-F5344CB8AC3E}">
        <p14:creationId xmlns:p14="http://schemas.microsoft.com/office/powerpoint/2010/main" val="332246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GENETIC ENGINEERING">
            <a:extLst>
              <a:ext uri="{FF2B5EF4-FFF2-40B4-BE49-F238E27FC236}">
                <a16:creationId xmlns="" xmlns:a16="http://schemas.microsoft.com/office/drawing/2014/main" id="{AAE17CA7-C5F4-483A-8DEF-540C9A6C3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7775" y="2638426"/>
            <a:ext cx="6710361" cy="364807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 xmlns:a16="http://schemas.microsoft.com/office/drawing/2014/main" id="{7D68E09F-3420-42C1-B40A-CD9B0EA62A17}"/>
              </a:ext>
            </a:extLst>
          </p:cNvPr>
          <p:cNvSpPr/>
          <p:nvPr/>
        </p:nvSpPr>
        <p:spPr>
          <a:xfrm>
            <a:off x="657225" y="1562100"/>
            <a:ext cx="4714875" cy="923330"/>
          </a:xfrm>
          <a:prstGeom prst="rect">
            <a:avLst/>
          </a:prstGeom>
          <a:solidFill>
            <a:schemeClr val="accent2">
              <a:lumMod val="60000"/>
              <a:lumOff val="40000"/>
            </a:schemeClr>
          </a:solidFill>
          <a:effectLst>
            <a:outerShdw blurRad="50800" dist="38100" dir="16200000"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bodyPr>
          <a:lstStyle/>
          <a:p>
            <a:pPr algn="ctr"/>
            <a:r>
              <a:rPr lang="en-US" sz="5400" b="1" spc="50" dirty="0">
                <a:ln w="0"/>
                <a:solidFill>
                  <a:schemeClr val="accent1"/>
                </a:solidFill>
                <a:effectLst>
                  <a:innerShdw blurRad="63500" dist="50800" dir="13500000">
                    <a:srgbClr val="000000">
                      <a:alpha val="50000"/>
                    </a:srgbClr>
                  </a:innerShdw>
                </a:effectLst>
                <a:latin typeface="Monotype Corsiva" panose="03010101010201010101" pitchFamily="66" charset="0"/>
              </a:rPr>
              <a:t>Thank you</a:t>
            </a:r>
          </a:p>
        </p:txBody>
      </p:sp>
    </p:spTree>
    <p:extLst>
      <p:ext uri="{BB962C8B-B14F-4D97-AF65-F5344CB8AC3E}">
        <p14:creationId xmlns:p14="http://schemas.microsoft.com/office/powerpoint/2010/main" val="3805083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B0DF3D-B6AB-490A-869C-8DB79F769539}"/>
              </a:ext>
            </a:extLst>
          </p:cNvPr>
          <p:cNvSpPr>
            <a:spLocks noGrp="1"/>
          </p:cNvSpPr>
          <p:nvPr>
            <p:ph type="title"/>
          </p:nvPr>
        </p:nvSpPr>
        <p:spPr>
          <a:xfrm>
            <a:off x="581192" y="702156"/>
            <a:ext cx="11029616" cy="878994"/>
          </a:xfrm>
        </p:spPr>
        <p:txBody>
          <a:bodyPr>
            <a:normAutofit/>
          </a:bodyPr>
          <a:lstStyle/>
          <a:p>
            <a:pPr algn="ctr"/>
            <a:r>
              <a:rPr lang="en-US" sz="3200" dirty="0">
                <a:latin typeface="Algerian" panose="04020705040A02060702" pitchFamily="82" charset="0"/>
              </a:rPr>
              <a:t>Traditional vs modern biotechnology</a:t>
            </a:r>
            <a:endParaRPr lang="en-IN" sz="32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0EDB797B-DA93-453B-A167-DBC3E8F1763F}"/>
              </a:ext>
            </a:extLst>
          </p:cNvPr>
          <p:cNvSpPr>
            <a:spLocks noGrp="1"/>
          </p:cNvSpPr>
          <p:nvPr>
            <p:ph idx="1"/>
          </p:nvPr>
        </p:nvSpPr>
        <p:spPr>
          <a:xfrm>
            <a:off x="728745" y="2792789"/>
            <a:ext cx="4362283" cy="3363055"/>
          </a:xfrm>
        </p:spPr>
        <p:txBody>
          <a:bodyPr>
            <a:normAutofit fontScale="92500" lnSpcReduction="10000"/>
          </a:bodyPr>
          <a:lstStyle/>
          <a:p>
            <a:pPr algn="just">
              <a:lnSpc>
                <a:spcPct val="150000"/>
              </a:lnSpc>
            </a:pPr>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This kitchen  technology uses bacteria and other microbes in the daily usage for preparation of dairy products like curd, ghee, cheese and  in preparation of foods like </a:t>
            </a:r>
            <a:r>
              <a:rPr lang="en-IN" sz="2000" dirty="0" err="1">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idli</a:t>
            </a:r>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 </a:t>
            </a:r>
            <a:r>
              <a:rPr lang="en-IN" sz="2000" dirty="0" err="1">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dosa</a:t>
            </a:r>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 nan, bread and pizza. And preparation of alcoholic beverages like beer, wine, etc. </a:t>
            </a:r>
          </a:p>
        </p:txBody>
      </p:sp>
      <p:sp>
        <p:nvSpPr>
          <p:cNvPr id="4" name="Content Placeholder 2">
            <a:extLst>
              <a:ext uri="{FF2B5EF4-FFF2-40B4-BE49-F238E27FC236}">
                <a16:creationId xmlns="" xmlns:a16="http://schemas.microsoft.com/office/drawing/2014/main" id="{2C1E014B-EF8A-48EC-8F2A-07CD6297EA45}"/>
              </a:ext>
            </a:extLst>
          </p:cNvPr>
          <p:cNvSpPr txBox="1">
            <a:spLocks/>
          </p:cNvSpPr>
          <p:nvPr/>
        </p:nvSpPr>
        <p:spPr>
          <a:xfrm>
            <a:off x="6639092" y="2742469"/>
            <a:ext cx="4362283" cy="3363054"/>
          </a:xfrm>
          <a:prstGeom prst="rect">
            <a:avLst/>
          </a:prstGeom>
        </p:spPr>
        <p:txBody>
          <a:bodyPr vert="horz" lIns="91440" tIns="45720" rIns="91440" bIns="45720" rtlCol="0" anchor="ctr">
            <a:normAutofit fontScale="92500"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just">
              <a:lnSpc>
                <a:spcPct val="150000"/>
              </a:lnSpc>
            </a:pPr>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This relies on two aspects :</a:t>
            </a:r>
          </a:p>
          <a:p>
            <a:pPr algn="just">
              <a:lnSpc>
                <a:spcPct val="150000"/>
              </a:lnSpc>
            </a:pPr>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 ability to change the genetic material for getting new products with specific requirement through recombinant DNA technology</a:t>
            </a:r>
          </a:p>
          <a:p>
            <a:pPr algn="just">
              <a:lnSpc>
                <a:spcPct val="150000"/>
              </a:lnSpc>
            </a:pPr>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 ownership of the newly developed technology and its social impact. </a:t>
            </a:r>
          </a:p>
        </p:txBody>
      </p:sp>
      <p:sp>
        <p:nvSpPr>
          <p:cNvPr id="6" name="TextBox 5">
            <a:extLst>
              <a:ext uri="{FF2B5EF4-FFF2-40B4-BE49-F238E27FC236}">
                <a16:creationId xmlns="" xmlns:a16="http://schemas.microsoft.com/office/drawing/2014/main" id="{96AC73AD-EE14-4884-82E7-6DFC2C20CB54}"/>
              </a:ext>
            </a:extLst>
          </p:cNvPr>
          <p:cNvSpPr txBox="1"/>
          <p:nvPr/>
        </p:nvSpPr>
        <p:spPr>
          <a:xfrm>
            <a:off x="6786645" y="2198451"/>
            <a:ext cx="4067175" cy="457929"/>
          </a:xfrm>
          <a:prstGeom prst="rect">
            <a:avLst/>
          </a:prstGeom>
          <a:noFill/>
        </p:spPr>
        <p:txBody>
          <a:bodyPr wrap="square" rtlCol="0">
            <a:spAutoFit/>
          </a:bodyPr>
          <a:lstStyle/>
          <a:p>
            <a:endParaRPr lang="en-IN" dirty="0"/>
          </a:p>
        </p:txBody>
      </p:sp>
      <p:sp>
        <p:nvSpPr>
          <p:cNvPr id="7" name="TextBox 6">
            <a:extLst>
              <a:ext uri="{FF2B5EF4-FFF2-40B4-BE49-F238E27FC236}">
                <a16:creationId xmlns="" xmlns:a16="http://schemas.microsoft.com/office/drawing/2014/main" id="{BBF0DF0E-DD86-40CD-B158-B504D38C468C}"/>
              </a:ext>
            </a:extLst>
          </p:cNvPr>
          <p:cNvSpPr txBox="1"/>
          <p:nvPr/>
        </p:nvSpPr>
        <p:spPr>
          <a:xfrm>
            <a:off x="6934200" y="2291104"/>
            <a:ext cx="4067175"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a:t>MODERN BIOTECHNOLOGY</a:t>
            </a:r>
            <a:endParaRPr lang="en-IN" dirty="0"/>
          </a:p>
        </p:txBody>
      </p:sp>
      <p:sp>
        <p:nvSpPr>
          <p:cNvPr id="8" name="TextBox 7">
            <a:extLst>
              <a:ext uri="{FF2B5EF4-FFF2-40B4-BE49-F238E27FC236}">
                <a16:creationId xmlns="" xmlns:a16="http://schemas.microsoft.com/office/drawing/2014/main" id="{9B435ADD-63A3-4367-AF15-9917F200069B}"/>
              </a:ext>
            </a:extLst>
          </p:cNvPr>
          <p:cNvSpPr txBox="1"/>
          <p:nvPr/>
        </p:nvSpPr>
        <p:spPr>
          <a:xfrm>
            <a:off x="876300" y="2253369"/>
            <a:ext cx="4067175"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a:t>TRADITIONAL BIOTECHNOLOGY</a:t>
            </a:r>
            <a:endParaRPr lang="en-IN" dirty="0"/>
          </a:p>
        </p:txBody>
      </p:sp>
    </p:spTree>
    <p:extLst>
      <p:ext uri="{BB962C8B-B14F-4D97-AF65-F5344CB8AC3E}">
        <p14:creationId xmlns:p14="http://schemas.microsoft.com/office/powerpoint/2010/main" val="237305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 xmlns:a16="http://schemas.microsoft.com/office/drawing/2014/main" id="{9EAFCBFB-9722-452C-B845-A41D81E87DD8}"/>
              </a:ext>
            </a:extLst>
          </p:cNvPr>
          <p:cNvPicPr>
            <a:picLocks noGrp="1" noChangeAspect="1"/>
          </p:cNvPicPr>
          <p:nvPr>
            <p:ph idx="4294967295"/>
          </p:nvPr>
        </p:nvPicPr>
        <p:blipFill>
          <a:blip r:embed="rId2"/>
          <a:stretch>
            <a:fillRect/>
          </a:stretch>
        </p:blipFill>
        <p:spPr>
          <a:xfrm>
            <a:off x="352425" y="685801"/>
            <a:ext cx="11382375" cy="6000750"/>
          </a:xfrm>
          <a:prstGeom prst="rect">
            <a:avLst/>
          </a:prstGeom>
        </p:spPr>
      </p:pic>
    </p:spTree>
    <p:extLst>
      <p:ext uri="{BB962C8B-B14F-4D97-AF65-F5344CB8AC3E}">
        <p14:creationId xmlns:p14="http://schemas.microsoft.com/office/powerpoint/2010/main" val="4033343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68B6A6-BF51-42C1-9209-7C7AD5C0D6FD}"/>
              </a:ext>
            </a:extLst>
          </p:cNvPr>
          <p:cNvSpPr>
            <a:spLocks noGrp="1"/>
          </p:cNvSpPr>
          <p:nvPr>
            <p:ph type="title"/>
          </p:nvPr>
        </p:nvSpPr>
        <p:spPr/>
        <p:txBody>
          <a:bodyPr>
            <a:normAutofit/>
          </a:bodyPr>
          <a:lstStyle/>
          <a:p>
            <a:r>
              <a:rPr lang="en-US" sz="3200" dirty="0">
                <a:latin typeface="Algerian" panose="04020705040A02060702" pitchFamily="82" charset="0"/>
              </a:rPr>
              <a:t>Traditional biotechnology</a:t>
            </a:r>
            <a:endParaRPr lang="en-IN" sz="32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452C61D9-D046-498E-B181-051E3A237DEB}"/>
              </a:ext>
            </a:extLst>
          </p:cNvPr>
          <p:cNvSpPr>
            <a:spLocks noGrp="1"/>
          </p:cNvSpPr>
          <p:nvPr>
            <p:ph idx="1"/>
          </p:nvPr>
        </p:nvSpPr>
        <p:spPr>
          <a:xfrm>
            <a:off x="581192" y="2180496"/>
            <a:ext cx="3933658" cy="4125054"/>
          </a:xfrm>
        </p:spPr>
        <p:txBody>
          <a:bodyPr>
            <a:normAutofit/>
          </a:bodyPr>
          <a:lstStyle/>
          <a:p>
            <a:pPr algn="just"/>
            <a:r>
              <a:rPr lang="en-US" dirty="0">
                <a:ln w="0"/>
                <a:solidFill>
                  <a:schemeClr val="accent1"/>
                </a:solidFill>
                <a:effectLst>
                  <a:outerShdw blurRad="38100" dist="25400" dir="5400000" algn="ctr" rotWithShape="0">
                    <a:srgbClr val="6E747A">
                      <a:alpha val="43000"/>
                    </a:srgbClr>
                  </a:outerShdw>
                </a:effectLst>
              </a:rPr>
              <a:t>Fermentation</a:t>
            </a:r>
          </a:p>
          <a:p>
            <a:pPr algn="just"/>
            <a:r>
              <a:rPr lang="en-IN" dirty="0">
                <a:ln w="0"/>
                <a:solidFill>
                  <a:schemeClr val="accent1"/>
                </a:solidFill>
                <a:effectLst>
                  <a:outerShdw blurRad="38100" dist="25400" dir="5400000" algn="ctr" rotWithShape="0">
                    <a:srgbClr val="6E747A">
                      <a:alpha val="43000"/>
                    </a:srgbClr>
                  </a:outerShdw>
                </a:effectLst>
              </a:rPr>
              <a:t>Fermentation refers to the metabolic process in which organic molecules (normally glucose) are converted into acids, gases, or alcohol in the absence of oxygen or any electron transport chain. </a:t>
            </a:r>
          </a:p>
          <a:p>
            <a:pPr algn="just"/>
            <a:r>
              <a:rPr lang="en-IN" dirty="0">
                <a:ln w="0"/>
                <a:solidFill>
                  <a:schemeClr val="accent1"/>
                </a:solidFill>
                <a:effectLst>
                  <a:outerShdw blurRad="38100" dist="25400" dir="5400000" algn="ctr" rotWithShape="0">
                    <a:srgbClr val="6E747A">
                      <a:alpha val="43000"/>
                    </a:srgbClr>
                  </a:outerShdw>
                </a:effectLst>
              </a:rPr>
              <a:t>The study of fermentation, its practical uses is called zymology and</a:t>
            </a:r>
          </a:p>
          <a:p>
            <a:pPr algn="just"/>
            <a:r>
              <a:rPr lang="en-IN" dirty="0">
                <a:ln w="0"/>
                <a:solidFill>
                  <a:schemeClr val="accent1"/>
                </a:solidFill>
                <a:effectLst>
                  <a:outerShdw blurRad="38100" dist="25400" dir="5400000" algn="ctr" rotWithShape="0">
                    <a:srgbClr val="6E747A">
                      <a:alpha val="43000"/>
                    </a:srgbClr>
                  </a:outerShdw>
                </a:effectLst>
              </a:rPr>
              <a:t>It originated in 1856, when French chemist Louis Pasteur demonstrated that fermentation was caused by yeast. </a:t>
            </a:r>
          </a:p>
        </p:txBody>
      </p:sp>
      <p:pic>
        <p:nvPicPr>
          <p:cNvPr id="4" name="Picture 3">
            <a:extLst>
              <a:ext uri="{FF2B5EF4-FFF2-40B4-BE49-F238E27FC236}">
                <a16:creationId xmlns="" xmlns:a16="http://schemas.microsoft.com/office/drawing/2014/main" id="{2CC1A001-9164-4E94-9470-66712FF78C15}"/>
              </a:ext>
            </a:extLst>
          </p:cNvPr>
          <p:cNvPicPr>
            <a:picLocks noChangeAspect="1"/>
          </p:cNvPicPr>
          <p:nvPr/>
        </p:nvPicPr>
        <p:blipFill>
          <a:blip r:embed="rId2"/>
          <a:stretch>
            <a:fillRect/>
          </a:stretch>
        </p:blipFill>
        <p:spPr>
          <a:xfrm>
            <a:off x="6096000" y="2428876"/>
            <a:ext cx="4686300" cy="4029074"/>
          </a:xfrm>
          <a:prstGeom prst="rect">
            <a:avLst/>
          </a:prstGeom>
        </p:spPr>
      </p:pic>
    </p:spTree>
    <p:extLst>
      <p:ext uri="{BB962C8B-B14F-4D97-AF65-F5344CB8AC3E}">
        <p14:creationId xmlns:p14="http://schemas.microsoft.com/office/powerpoint/2010/main" val="3530191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001157-9425-450B-82F9-2C552928F591}"/>
              </a:ext>
            </a:extLst>
          </p:cNvPr>
          <p:cNvSpPr>
            <a:spLocks noGrp="1"/>
          </p:cNvSpPr>
          <p:nvPr>
            <p:ph type="title"/>
          </p:nvPr>
        </p:nvSpPr>
        <p:spPr>
          <a:xfrm>
            <a:off x="581193" y="758233"/>
            <a:ext cx="11029616" cy="988332"/>
          </a:xfrm>
        </p:spPr>
        <p:txBody>
          <a:bodyPr>
            <a:normAutofit/>
          </a:bodyPr>
          <a:lstStyle/>
          <a:p>
            <a:r>
              <a:rPr lang="en-US" sz="3200" dirty="0">
                <a:latin typeface="Algerian" panose="04020705040A02060702" pitchFamily="82" charset="0"/>
              </a:rPr>
              <a:t>FERMENTATION</a:t>
            </a:r>
            <a:endParaRPr lang="en-IN" sz="3200" dirty="0">
              <a:latin typeface="Algerian" panose="04020705040A02060702" pitchFamily="82" charset="0"/>
            </a:endParaRPr>
          </a:p>
        </p:txBody>
      </p:sp>
      <p:sp>
        <p:nvSpPr>
          <p:cNvPr id="3" name="Text Placeholder 2">
            <a:extLst>
              <a:ext uri="{FF2B5EF4-FFF2-40B4-BE49-F238E27FC236}">
                <a16:creationId xmlns="" xmlns:a16="http://schemas.microsoft.com/office/drawing/2014/main" id="{87B24102-6635-4626-97B7-5255194FB9CD}"/>
              </a:ext>
            </a:extLst>
          </p:cNvPr>
          <p:cNvSpPr>
            <a:spLocks noGrp="1"/>
          </p:cNvSpPr>
          <p:nvPr>
            <p:ph type="body" idx="1"/>
          </p:nvPr>
        </p:nvSpPr>
        <p:spPr>
          <a:xfrm>
            <a:off x="649094" y="1982889"/>
            <a:ext cx="5087075" cy="536005"/>
          </a:xfrm>
        </p:spPr>
        <p:style>
          <a:lnRef idx="1">
            <a:schemeClr val="accent2"/>
          </a:lnRef>
          <a:fillRef idx="2">
            <a:schemeClr val="accent2"/>
          </a:fillRef>
          <a:effectRef idx="1">
            <a:schemeClr val="accent2"/>
          </a:effectRef>
          <a:fontRef idx="minor">
            <a:schemeClr val="dk1"/>
          </a:fontRef>
        </p:style>
        <p:txBody>
          <a:bodyPr/>
          <a:lstStyle/>
          <a:p>
            <a:r>
              <a:rPr lang="en-US" sz="2000" dirty="0">
                <a:ln w="0"/>
                <a:solidFill>
                  <a:schemeClr val="tx1"/>
                </a:solidFill>
                <a:effectLst>
                  <a:outerShdw blurRad="38100" dist="19050" dir="2700000" algn="tl" rotWithShape="0">
                    <a:schemeClr val="dk1">
                      <a:alpha val="40000"/>
                    </a:schemeClr>
                  </a:outerShdw>
                </a:effectLst>
                <a:latin typeface="Book Antiqua" panose="02040602050305030304" pitchFamily="18" charset="0"/>
              </a:rPr>
              <a:t>UPSTREAM PROCESS	</a:t>
            </a:r>
            <a:endParaRPr lang="en-IN" sz="2000" dirty="0">
              <a:ln w="0"/>
              <a:solidFill>
                <a:schemeClr val="tx1"/>
              </a:solidFill>
              <a:effectLst>
                <a:outerShdw blurRad="38100" dist="19050" dir="2700000" algn="tl" rotWithShape="0">
                  <a:schemeClr val="dk1">
                    <a:alpha val="40000"/>
                  </a:schemeClr>
                </a:outerShdw>
              </a:effectLst>
              <a:latin typeface="Book Antiqua" panose="02040602050305030304" pitchFamily="18" charset="0"/>
            </a:endParaRPr>
          </a:p>
        </p:txBody>
      </p:sp>
      <p:sp>
        <p:nvSpPr>
          <p:cNvPr id="4" name="Content Placeholder 3">
            <a:extLst>
              <a:ext uri="{FF2B5EF4-FFF2-40B4-BE49-F238E27FC236}">
                <a16:creationId xmlns="" xmlns:a16="http://schemas.microsoft.com/office/drawing/2014/main" id="{FCB6E927-C3AC-4671-A216-83FA362F2E2C}"/>
              </a:ext>
            </a:extLst>
          </p:cNvPr>
          <p:cNvSpPr>
            <a:spLocks noGrp="1"/>
          </p:cNvSpPr>
          <p:nvPr>
            <p:ph sz="half" idx="2"/>
          </p:nvPr>
        </p:nvSpPr>
        <p:spPr>
          <a:xfrm>
            <a:off x="430826" y="2518894"/>
            <a:ext cx="5393100" cy="2934999"/>
          </a:xfrm>
        </p:spPr>
        <p:txBody>
          <a:bodyPr/>
          <a:lstStyle/>
          <a:p>
            <a:pPr algn="just"/>
            <a:r>
              <a:rPr lang="en-IN" dirty="0">
                <a:ln w="0"/>
                <a:solidFill>
                  <a:schemeClr val="accent1"/>
                </a:solidFill>
                <a:effectLst>
                  <a:outerShdw blurRad="38100" dist="25400" dir="5400000" algn="ctr" rotWithShape="0">
                    <a:srgbClr val="6E747A">
                      <a:alpha val="43000"/>
                    </a:srgbClr>
                  </a:outerShdw>
                </a:effectLst>
              </a:rPr>
              <a:t>All the process before starting of the fermenter such as sterilization of the fermenter, preparation and sterilization of culture medium and growth of the suitable inoculum are called upstream process.</a:t>
            </a:r>
          </a:p>
          <a:p>
            <a:pPr algn="just"/>
            <a:endParaRPr lang="en-IN" dirty="0">
              <a:ln w="0"/>
              <a:solidFill>
                <a:schemeClr val="accent1"/>
              </a:solidFill>
              <a:effectLst>
                <a:outerShdw blurRad="38100" dist="25400" dir="5400000" algn="ctr" rotWithShape="0">
                  <a:srgbClr val="6E747A">
                    <a:alpha val="43000"/>
                  </a:srgbClr>
                </a:outerShdw>
              </a:effectLst>
            </a:endParaRPr>
          </a:p>
        </p:txBody>
      </p:sp>
      <p:sp>
        <p:nvSpPr>
          <p:cNvPr id="5" name="Text Placeholder 4">
            <a:extLst>
              <a:ext uri="{FF2B5EF4-FFF2-40B4-BE49-F238E27FC236}">
                <a16:creationId xmlns="" xmlns:a16="http://schemas.microsoft.com/office/drawing/2014/main" id="{4B8E84E2-C880-428C-A28A-697056A35BEC}"/>
              </a:ext>
            </a:extLst>
          </p:cNvPr>
          <p:cNvSpPr>
            <a:spLocks noGrp="1"/>
          </p:cNvSpPr>
          <p:nvPr>
            <p:ph type="body" sz="quarter" idx="3"/>
          </p:nvPr>
        </p:nvSpPr>
        <p:spPr>
          <a:xfrm>
            <a:off x="6523736" y="1985880"/>
            <a:ext cx="5087073" cy="553373"/>
          </a:xfrm>
        </p:spPr>
        <p:style>
          <a:lnRef idx="1">
            <a:schemeClr val="accent2"/>
          </a:lnRef>
          <a:fillRef idx="2">
            <a:schemeClr val="accent2"/>
          </a:fillRef>
          <a:effectRef idx="1">
            <a:schemeClr val="accent2"/>
          </a:effectRef>
          <a:fontRef idx="minor">
            <a:schemeClr val="dk1"/>
          </a:fontRef>
        </p:style>
        <p:txBody>
          <a:bodyPr/>
          <a:lstStyle/>
          <a:p>
            <a:r>
              <a:rPr lang="en-US" sz="2000" dirty="0">
                <a:ln w="0"/>
                <a:solidFill>
                  <a:schemeClr val="tx1"/>
                </a:solidFill>
                <a:effectLst>
                  <a:outerShdw blurRad="38100" dist="19050" dir="2700000" algn="tl" rotWithShape="0">
                    <a:schemeClr val="dk1">
                      <a:alpha val="40000"/>
                    </a:schemeClr>
                  </a:outerShdw>
                </a:effectLst>
                <a:latin typeface="Book Antiqua" panose="02040602050305030304" pitchFamily="18" charset="0"/>
              </a:rPr>
              <a:t>DOWN STREAM PROCESS</a:t>
            </a:r>
            <a:endParaRPr lang="en-IN" sz="2000" dirty="0">
              <a:ln w="0"/>
              <a:solidFill>
                <a:schemeClr val="tx1"/>
              </a:solidFill>
              <a:effectLst>
                <a:outerShdw blurRad="38100" dist="19050" dir="2700000" algn="tl" rotWithShape="0">
                  <a:schemeClr val="dk1">
                    <a:alpha val="40000"/>
                  </a:schemeClr>
                </a:outerShdw>
              </a:effectLst>
              <a:latin typeface="Book Antiqua" panose="02040602050305030304" pitchFamily="18" charset="0"/>
            </a:endParaRPr>
          </a:p>
        </p:txBody>
      </p:sp>
      <p:sp>
        <p:nvSpPr>
          <p:cNvPr id="6" name="Content Placeholder 5">
            <a:extLst>
              <a:ext uri="{FF2B5EF4-FFF2-40B4-BE49-F238E27FC236}">
                <a16:creationId xmlns="" xmlns:a16="http://schemas.microsoft.com/office/drawing/2014/main" id="{3BF99F66-19E6-4394-9092-FFB472338C83}"/>
              </a:ext>
            </a:extLst>
          </p:cNvPr>
          <p:cNvSpPr>
            <a:spLocks noGrp="1"/>
          </p:cNvSpPr>
          <p:nvPr>
            <p:ph sz="quarter" idx="4"/>
          </p:nvPr>
        </p:nvSpPr>
        <p:spPr>
          <a:xfrm>
            <a:off x="6149806" y="2518893"/>
            <a:ext cx="5393100" cy="2934999"/>
          </a:xfrm>
        </p:spPr>
        <p:txBody>
          <a:bodyPr/>
          <a:lstStyle/>
          <a:p>
            <a:pPr algn="just"/>
            <a:r>
              <a:rPr lang="en-IN" dirty="0">
                <a:ln w="0"/>
                <a:solidFill>
                  <a:schemeClr val="accent1"/>
                </a:solidFill>
                <a:effectLst>
                  <a:outerShdw blurRad="38100" dist="25400" dir="5400000" algn="ctr" rotWithShape="0">
                    <a:srgbClr val="6E747A">
                      <a:alpha val="43000"/>
                    </a:srgbClr>
                  </a:outerShdw>
                </a:effectLst>
              </a:rPr>
              <a:t>All the process after the fermentation process is known as the downstream process. This process includes distillation, centrifuging, filtration and solvent extraction. </a:t>
            </a:r>
          </a:p>
        </p:txBody>
      </p:sp>
      <p:pic>
        <p:nvPicPr>
          <p:cNvPr id="1026" name="Picture 2" descr="Image result for upstream and down stream process">
            <a:extLst>
              <a:ext uri="{FF2B5EF4-FFF2-40B4-BE49-F238E27FC236}">
                <a16:creationId xmlns="" xmlns:a16="http://schemas.microsoft.com/office/drawing/2014/main" id="{7D0367D1-B5A5-4A82-AF00-EC18563B3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0" y="3782988"/>
            <a:ext cx="8762999" cy="292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0194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FE909B40-1E47-4A0C-826B-86CCD401F612}"/>
              </a:ext>
            </a:extLst>
          </p:cNvPr>
          <p:cNvSpPr>
            <a:spLocks noGrp="1"/>
          </p:cNvSpPr>
          <p:nvPr>
            <p:ph type="title"/>
          </p:nvPr>
        </p:nvSpPr>
        <p:spPr/>
        <p:txBody>
          <a:bodyPr>
            <a:normAutofit/>
          </a:bodyPr>
          <a:lstStyle/>
          <a:p>
            <a:r>
              <a:rPr lang="en-US" sz="3200" dirty="0">
                <a:latin typeface="Algerian" panose="04020705040A02060702" pitchFamily="82" charset="0"/>
              </a:rPr>
              <a:t>APPLICATIONS OF FERMENTATION PROCESS</a:t>
            </a:r>
            <a:endParaRPr lang="en-IN" sz="3200" dirty="0">
              <a:latin typeface="Algerian" panose="04020705040A02060702" pitchFamily="82" charset="0"/>
            </a:endParaRPr>
          </a:p>
        </p:txBody>
      </p:sp>
      <p:sp>
        <p:nvSpPr>
          <p:cNvPr id="8" name="Content Placeholder 7">
            <a:extLst>
              <a:ext uri="{FF2B5EF4-FFF2-40B4-BE49-F238E27FC236}">
                <a16:creationId xmlns="" xmlns:a16="http://schemas.microsoft.com/office/drawing/2014/main" id="{88BF7904-C025-49CB-B048-42F04151DDA8}"/>
              </a:ext>
            </a:extLst>
          </p:cNvPr>
          <p:cNvSpPr>
            <a:spLocks noGrp="1"/>
          </p:cNvSpPr>
          <p:nvPr>
            <p:ph idx="1"/>
          </p:nvPr>
        </p:nvSpPr>
        <p:spPr>
          <a:xfrm>
            <a:off x="495467" y="1904271"/>
            <a:ext cx="11229807" cy="3975348"/>
          </a:xfrm>
        </p:spPr>
        <p:txBody>
          <a:bodyPr>
            <a:normAutofit fontScale="92500" lnSpcReduction="10000"/>
          </a:bodyPr>
          <a:lstStyle/>
          <a:p>
            <a:pPr algn="just">
              <a:lnSpc>
                <a:spcPct val="150000"/>
              </a:lnSpc>
            </a:pPr>
            <a:r>
              <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Microbial biomass : </a:t>
            </a: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Microbial cells (biomass) like algae, bacteria, yeast, fungi are grown, dried and used as source of a complete protein</a:t>
            </a:r>
            <a:endPar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endParaRPr>
          </a:p>
          <a:p>
            <a:pPr algn="just">
              <a:lnSpc>
                <a:spcPct val="150000"/>
              </a:lnSpc>
            </a:pPr>
            <a:r>
              <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Microbial metabolites : Primary and secondary</a:t>
            </a:r>
          </a:p>
          <a:p>
            <a:pPr algn="just">
              <a:lnSpc>
                <a:spcPct val="150000"/>
              </a:lnSpc>
            </a:pPr>
            <a:r>
              <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Enzymology : </a:t>
            </a: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When microbes are cultured, they secrete some enzymes into the growth media. These enzymes are industrially used in detergents, food processing, brewing and pharmaceuticals. </a:t>
            </a:r>
            <a:r>
              <a:rPr lang="en-IN" dirty="0" err="1">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Eg.</a:t>
            </a: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 protease, amylase, isomerase, and lipase. </a:t>
            </a:r>
            <a:endPar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endParaRPr>
          </a:p>
          <a:p>
            <a:pPr algn="just">
              <a:lnSpc>
                <a:spcPct val="150000"/>
              </a:lnSpc>
            </a:pPr>
            <a:r>
              <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Bioconversion or Biotransformation : </a:t>
            </a: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The fermenting microbes has the capacity to produce valuable products, </a:t>
            </a:r>
            <a:r>
              <a:rPr lang="en-IN" dirty="0" err="1">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eg.</a:t>
            </a:r>
            <a:r>
              <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 conversion of ethanol to acetic acid (vinegar), </a:t>
            </a:r>
            <a:endPar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endParaRPr>
          </a:p>
          <a:p>
            <a:pPr algn="just">
              <a:lnSpc>
                <a:spcPct val="150000"/>
              </a:lnSpc>
            </a:pPr>
            <a:r>
              <a:rPr lang="en-US"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Single Cell Protein (SCP) :  protein supplement </a:t>
            </a:r>
            <a:endParaRPr lang="en-IN"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endParaRPr>
          </a:p>
        </p:txBody>
      </p:sp>
    </p:spTree>
    <p:extLst>
      <p:ext uri="{BB962C8B-B14F-4D97-AF65-F5344CB8AC3E}">
        <p14:creationId xmlns:p14="http://schemas.microsoft.com/office/powerpoint/2010/main" val="4036434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52C61D9-D046-498E-B181-051E3A237DEB}"/>
              </a:ext>
            </a:extLst>
          </p:cNvPr>
          <p:cNvSpPr>
            <a:spLocks noGrp="1"/>
          </p:cNvSpPr>
          <p:nvPr>
            <p:ph idx="4294967295"/>
          </p:nvPr>
        </p:nvSpPr>
        <p:spPr>
          <a:xfrm>
            <a:off x="885825" y="2228850"/>
            <a:ext cx="3933825" cy="4124325"/>
          </a:xfrm>
        </p:spPr>
        <p:txBody>
          <a:bodyPr>
            <a:normAutofit/>
          </a:bodyPr>
          <a:lstStyle/>
          <a:p>
            <a:pPr algn="just"/>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The modern biotechnology embraces all the genetic manipulations, protoplasmic fusion techniques and the improvements made in the old biotechnological processes. </a:t>
            </a:r>
          </a:p>
          <a:p>
            <a:pPr algn="just"/>
            <a:r>
              <a:rPr lang="en-IN" sz="2000" dirty="0">
                <a:ln w="0"/>
                <a:solidFill>
                  <a:schemeClr val="accent1"/>
                </a:solidFill>
                <a:effectLst>
                  <a:outerShdw blurRad="38100" dist="25400" dir="5400000" algn="ctr" rotWithShape="0">
                    <a:srgbClr val="6E747A">
                      <a:alpha val="43000"/>
                    </a:srgbClr>
                  </a:outerShdw>
                </a:effectLst>
                <a:latin typeface="Book Antiqua" panose="02040602050305030304" pitchFamily="18" charset="0"/>
              </a:rPr>
              <a:t>Basic steps involved in genetic engineering (fig)</a:t>
            </a:r>
          </a:p>
        </p:txBody>
      </p:sp>
      <p:pic>
        <p:nvPicPr>
          <p:cNvPr id="2052" name="Picture 4" descr="Image result for rdna technology basic steps">
            <a:extLst>
              <a:ext uri="{FF2B5EF4-FFF2-40B4-BE49-F238E27FC236}">
                <a16:creationId xmlns="" xmlns:a16="http://schemas.microsoft.com/office/drawing/2014/main" id="{25876DDE-BBD3-412A-A49A-66701E89F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723900"/>
            <a:ext cx="5405750" cy="60007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4" name="Rectangle: Diagonal Corners Rounded 3">
            <a:extLst>
              <a:ext uri="{FF2B5EF4-FFF2-40B4-BE49-F238E27FC236}">
                <a16:creationId xmlns="" xmlns:a16="http://schemas.microsoft.com/office/drawing/2014/main" id="{A84C469A-7A7E-4068-875B-AF09D442ECFE}"/>
              </a:ext>
            </a:extLst>
          </p:cNvPr>
          <p:cNvSpPr/>
          <p:nvPr/>
        </p:nvSpPr>
        <p:spPr>
          <a:xfrm>
            <a:off x="423550" y="923925"/>
            <a:ext cx="5405750" cy="1038225"/>
          </a:xfrm>
          <a:prstGeom prst="round2Diag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ln w="0"/>
                <a:solidFill>
                  <a:schemeClr val="tx1"/>
                </a:solidFill>
                <a:effectLst>
                  <a:outerShdw blurRad="38100" dist="19050" dir="2700000" algn="tl" rotWithShape="0">
                    <a:schemeClr val="dk1">
                      <a:alpha val="40000"/>
                    </a:schemeClr>
                  </a:outerShdw>
                </a:effectLst>
                <a:latin typeface="Algerian" panose="04020705040A02060702" pitchFamily="82" charset="0"/>
              </a:rPr>
              <a:t>MODERN BIOTECHNOLOGY</a:t>
            </a:r>
            <a:endParaRPr lang="en-IN" sz="3200" dirty="0">
              <a:ln w="0"/>
              <a:solidFill>
                <a:schemeClr val="tx1"/>
              </a:solidFill>
              <a:effectLst>
                <a:outerShdw blurRad="38100" dist="19050" dir="2700000" algn="tl" rotWithShape="0">
                  <a:schemeClr val="dk1">
                    <a:alpha val="40000"/>
                  </a:schemeClr>
                </a:outerShdw>
              </a:effectLst>
              <a:latin typeface="Algerian" panose="04020705040A02060702" pitchFamily="82" charset="0"/>
            </a:endParaRPr>
          </a:p>
        </p:txBody>
      </p:sp>
    </p:spTree>
    <p:extLst>
      <p:ext uri="{BB962C8B-B14F-4D97-AF65-F5344CB8AC3E}">
        <p14:creationId xmlns:p14="http://schemas.microsoft.com/office/powerpoint/2010/main" val="4180835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ECC9D9-E49A-4966-A71F-68DEF7F6EBBB}"/>
              </a:ext>
            </a:extLst>
          </p:cNvPr>
          <p:cNvSpPr>
            <a:spLocks noGrp="1"/>
          </p:cNvSpPr>
          <p:nvPr>
            <p:ph type="title"/>
          </p:nvPr>
        </p:nvSpPr>
        <p:spPr/>
        <p:txBody>
          <a:bodyPr>
            <a:normAutofit/>
          </a:bodyPr>
          <a:lstStyle/>
          <a:p>
            <a:r>
              <a:rPr lang="en-US" sz="3200" dirty="0">
                <a:latin typeface="Algerian" panose="04020705040A02060702" pitchFamily="82" charset="0"/>
              </a:rPr>
              <a:t>TOOLS FOR GENETIC ENGINEERING</a:t>
            </a:r>
            <a:endParaRPr lang="en-IN" sz="32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AEEA1FCC-0D0B-44BF-A83E-DBCB373AA2AE}"/>
              </a:ext>
            </a:extLst>
          </p:cNvPr>
          <p:cNvSpPr>
            <a:spLocks noGrp="1"/>
          </p:cNvSpPr>
          <p:nvPr>
            <p:ph idx="1"/>
          </p:nvPr>
        </p:nvSpPr>
        <p:spPr>
          <a:xfrm>
            <a:off x="409910" y="2495551"/>
            <a:ext cx="2476165" cy="1973820"/>
          </a:xfrm>
        </p:spPr>
        <p:txBody>
          <a:bodyPr>
            <a:normAutofit fontScale="92500"/>
          </a:bodyPr>
          <a:lstStyle/>
          <a:p>
            <a:r>
              <a:rPr lang="en-US" dirty="0">
                <a:latin typeface="Book Antiqua" panose="02040602050305030304" pitchFamily="18" charset="0"/>
              </a:rPr>
              <a:t>are a part of defense mechanism in some microbes</a:t>
            </a:r>
          </a:p>
          <a:p>
            <a:r>
              <a:rPr lang="en-US" dirty="0">
                <a:latin typeface="Book Antiqua" panose="02040602050305030304" pitchFamily="18" charset="0"/>
              </a:rPr>
              <a:t>Restriction modification system</a:t>
            </a:r>
          </a:p>
          <a:p>
            <a:pPr marL="0" indent="0">
              <a:buNone/>
            </a:pPr>
            <a:endParaRPr lang="en-IN" dirty="0">
              <a:latin typeface="Book Antiqua" panose="02040602050305030304" pitchFamily="18" charset="0"/>
            </a:endParaRPr>
          </a:p>
        </p:txBody>
      </p:sp>
      <p:pic>
        <p:nvPicPr>
          <p:cNvPr id="4" name="Picture 3">
            <a:extLst>
              <a:ext uri="{FF2B5EF4-FFF2-40B4-BE49-F238E27FC236}">
                <a16:creationId xmlns="" xmlns:a16="http://schemas.microsoft.com/office/drawing/2014/main" id="{DEB8DBA1-830B-4563-B1D4-FB04C30D2947}"/>
              </a:ext>
            </a:extLst>
          </p:cNvPr>
          <p:cNvPicPr>
            <a:picLocks noChangeAspect="1"/>
          </p:cNvPicPr>
          <p:nvPr/>
        </p:nvPicPr>
        <p:blipFill>
          <a:blip r:embed="rId2"/>
          <a:stretch>
            <a:fillRect/>
          </a:stretch>
        </p:blipFill>
        <p:spPr>
          <a:xfrm>
            <a:off x="3407567" y="2745680"/>
            <a:ext cx="4174667" cy="3712269"/>
          </a:xfrm>
          <a:prstGeom prst="rect">
            <a:avLst/>
          </a:prstGeom>
        </p:spPr>
      </p:pic>
      <p:pic>
        <p:nvPicPr>
          <p:cNvPr id="5" name="Picture 4">
            <a:extLst>
              <a:ext uri="{FF2B5EF4-FFF2-40B4-BE49-F238E27FC236}">
                <a16:creationId xmlns="" xmlns:a16="http://schemas.microsoft.com/office/drawing/2014/main" id="{8C124B19-314F-4A68-A66C-39A8D726EFED}"/>
              </a:ext>
            </a:extLst>
          </p:cNvPr>
          <p:cNvPicPr>
            <a:picLocks noChangeAspect="1"/>
          </p:cNvPicPr>
          <p:nvPr/>
        </p:nvPicPr>
        <p:blipFill>
          <a:blip r:embed="rId3"/>
          <a:stretch>
            <a:fillRect/>
          </a:stretch>
        </p:blipFill>
        <p:spPr>
          <a:xfrm>
            <a:off x="8005761" y="2706125"/>
            <a:ext cx="4056841" cy="2079716"/>
          </a:xfrm>
          <a:prstGeom prst="rect">
            <a:avLst/>
          </a:prstGeom>
        </p:spPr>
      </p:pic>
      <p:sp>
        <p:nvSpPr>
          <p:cNvPr id="7" name="TextBox 6">
            <a:extLst>
              <a:ext uri="{FF2B5EF4-FFF2-40B4-BE49-F238E27FC236}">
                <a16:creationId xmlns="" xmlns:a16="http://schemas.microsoft.com/office/drawing/2014/main" id="{A28AE378-DCE4-43E2-82F4-1E7748D56BDA}"/>
              </a:ext>
            </a:extLst>
          </p:cNvPr>
          <p:cNvSpPr txBox="1"/>
          <p:nvPr/>
        </p:nvSpPr>
        <p:spPr>
          <a:xfrm>
            <a:off x="3962400" y="2162175"/>
            <a:ext cx="2476165" cy="409575"/>
          </a:xfrm>
          <a:prstGeom prst="rect">
            <a:avLst/>
          </a:prstGeom>
          <a:noFill/>
        </p:spPr>
        <p:txBody>
          <a:bodyPr wrap="square" rtlCol="0">
            <a:spAutoFit/>
          </a:bodyPr>
          <a:lstStyle/>
          <a:p>
            <a:endParaRPr lang="en-IN" dirty="0"/>
          </a:p>
        </p:txBody>
      </p:sp>
      <p:sp>
        <p:nvSpPr>
          <p:cNvPr id="8" name="TextBox 7">
            <a:extLst>
              <a:ext uri="{FF2B5EF4-FFF2-40B4-BE49-F238E27FC236}">
                <a16:creationId xmlns="" xmlns:a16="http://schemas.microsoft.com/office/drawing/2014/main" id="{8AC639AD-0C76-417F-B273-1CF01ABC7E4F}"/>
              </a:ext>
            </a:extLst>
          </p:cNvPr>
          <p:cNvSpPr txBox="1"/>
          <p:nvPr/>
        </p:nvSpPr>
        <p:spPr>
          <a:xfrm>
            <a:off x="285415" y="2019299"/>
            <a:ext cx="2933365" cy="400110"/>
          </a:xfrm>
          <a:prstGeom prst="rect">
            <a:avLst/>
          </a:prstGeom>
          <a:noFill/>
        </p:spPr>
        <p:txBody>
          <a:bodyPr wrap="square" rtlCol="0">
            <a:spAutoFit/>
          </a:bodyPr>
          <a:lstStyle/>
          <a:p>
            <a:r>
              <a:rPr lang="en-US" sz="2000" b="1" u="sng" dirty="0">
                <a:solidFill>
                  <a:schemeClr val="tx2"/>
                </a:solidFill>
                <a:latin typeface="Algerian" panose="04020705040A02060702" pitchFamily="82" charset="0"/>
              </a:rPr>
              <a:t>RESTRICTION ENZYMES</a:t>
            </a:r>
            <a:endParaRPr lang="en-IN" sz="2000" b="1" u="sng" dirty="0">
              <a:solidFill>
                <a:schemeClr val="tx2"/>
              </a:solidFill>
              <a:latin typeface="Algerian" panose="04020705040A02060702" pitchFamily="82" charset="0"/>
            </a:endParaRPr>
          </a:p>
        </p:txBody>
      </p:sp>
      <p:sp>
        <p:nvSpPr>
          <p:cNvPr id="9" name="TextBox 8">
            <a:extLst>
              <a:ext uri="{FF2B5EF4-FFF2-40B4-BE49-F238E27FC236}">
                <a16:creationId xmlns="" xmlns:a16="http://schemas.microsoft.com/office/drawing/2014/main" id="{41499008-962D-4342-8D3E-5C66398FFD47}"/>
              </a:ext>
            </a:extLst>
          </p:cNvPr>
          <p:cNvSpPr txBox="1"/>
          <p:nvPr/>
        </p:nvSpPr>
        <p:spPr>
          <a:xfrm>
            <a:off x="3454857" y="2019300"/>
            <a:ext cx="4174667" cy="400110"/>
          </a:xfrm>
          <a:prstGeom prst="rect">
            <a:avLst/>
          </a:prstGeom>
          <a:noFill/>
        </p:spPr>
        <p:txBody>
          <a:bodyPr wrap="square" rtlCol="0">
            <a:spAutoFit/>
          </a:bodyPr>
          <a:lstStyle/>
          <a:p>
            <a:r>
              <a:rPr lang="en-US" sz="2000" b="1" u="sng" dirty="0">
                <a:solidFill>
                  <a:schemeClr val="tx2"/>
                </a:solidFill>
                <a:latin typeface="Algerian" panose="04020705040A02060702" pitchFamily="82" charset="0"/>
              </a:rPr>
              <a:t>TYPES OF RESTRICTION ENZYMES</a:t>
            </a:r>
            <a:endParaRPr lang="en-IN" sz="2000" b="1" u="sng" dirty="0">
              <a:solidFill>
                <a:schemeClr val="tx2"/>
              </a:solidFill>
              <a:latin typeface="Algerian" panose="04020705040A02060702" pitchFamily="82" charset="0"/>
            </a:endParaRPr>
          </a:p>
        </p:txBody>
      </p:sp>
      <p:sp>
        <p:nvSpPr>
          <p:cNvPr id="10" name="TextBox 9">
            <a:extLst>
              <a:ext uri="{FF2B5EF4-FFF2-40B4-BE49-F238E27FC236}">
                <a16:creationId xmlns="" xmlns:a16="http://schemas.microsoft.com/office/drawing/2014/main" id="{ED4F1FBD-24A6-43DF-8BD4-40FFA1C715A9}"/>
              </a:ext>
            </a:extLst>
          </p:cNvPr>
          <p:cNvSpPr txBox="1"/>
          <p:nvPr/>
        </p:nvSpPr>
        <p:spPr>
          <a:xfrm>
            <a:off x="8268035" y="1962120"/>
            <a:ext cx="3638550" cy="400110"/>
          </a:xfrm>
          <a:prstGeom prst="rect">
            <a:avLst/>
          </a:prstGeom>
          <a:noFill/>
        </p:spPr>
        <p:txBody>
          <a:bodyPr wrap="square" rtlCol="0">
            <a:spAutoFit/>
          </a:bodyPr>
          <a:lstStyle/>
          <a:p>
            <a:r>
              <a:rPr lang="en-US" sz="2000" b="1" u="sng" dirty="0">
                <a:solidFill>
                  <a:schemeClr val="tx2"/>
                </a:solidFill>
                <a:latin typeface="Algerian" panose="04020705040A02060702" pitchFamily="82" charset="0"/>
              </a:rPr>
              <a:t>STICKY AND BLUNT ENDS</a:t>
            </a:r>
            <a:endParaRPr lang="en-IN" sz="2000" b="1" u="sng" dirty="0">
              <a:solidFill>
                <a:schemeClr val="tx2"/>
              </a:solidFill>
              <a:latin typeface="Algerian" panose="04020705040A02060702" pitchFamily="82" charset="0"/>
            </a:endParaRPr>
          </a:p>
        </p:txBody>
      </p:sp>
      <p:sp>
        <p:nvSpPr>
          <p:cNvPr id="11" name="Content Placeholder 2">
            <a:extLst>
              <a:ext uri="{FF2B5EF4-FFF2-40B4-BE49-F238E27FC236}">
                <a16:creationId xmlns="" xmlns:a16="http://schemas.microsoft.com/office/drawing/2014/main" id="{841209EF-DF6E-4580-A2FB-11B33C08AC59}"/>
              </a:ext>
            </a:extLst>
          </p:cNvPr>
          <p:cNvSpPr txBox="1">
            <a:spLocks/>
          </p:cNvSpPr>
          <p:nvPr/>
        </p:nvSpPr>
        <p:spPr>
          <a:xfrm>
            <a:off x="384907" y="4785841"/>
            <a:ext cx="2476165" cy="1973820"/>
          </a:xfrm>
          <a:prstGeom prst="rect">
            <a:avLst/>
          </a:prstGeom>
        </p:spPr>
        <p:txBody>
          <a:bodyPr vert="horz" lIns="91440" tIns="45720" rIns="91440" bIns="45720" rtlCol="0" anchor="ctr">
            <a:normAutofit fontScale="92500"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b="1" dirty="0" err="1">
                <a:latin typeface="Book Antiqua" panose="02040602050305030304" pitchFamily="18" charset="0"/>
              </a:rPr>
              <a:t>EcoRI</a:t>
            </a:r>
            <a:endParaRPr lang="en-US" b="1" dirty="0">
              <a:latin typeface="Book Antiqua" panose="02040602050305030304" pitchFamily="18" charset="0"/>
            </a:endParaRPr>
          </a:p>
          <a:p>
            <a:pPr marL="0" indent="0">
              <a:buNone/>
            </a:pPr>
            <a:r>
              <a:rPr lang="en-US" b="1" dirty="0">
                <a:latin typeface="Book Antiqua" panose="02040602050305030304" pitchFamily="18" charset="0"/>
              </a:rPr>
              <a:t>E – genus – Escherichia</a:t>
            </a:r>
          </a:p>
          <a:p>
            <a:pPr marL="0" indent="0">
              <a:buNone/>
            </a:pPr>
            <a:r>
              <a:rPr lang="en-US" b="1" dirty="0">
                <a:latin typeface="Book Antiqua" panose="02040602050305030304" pitchFamily="18" charset="0"/>
              </a:rPr>
              <a:t>co – species – coli</a:t>
            </a:r>
          </a:p>
          <a:p>
            <a:pPr marL="0" indent="0">
              <a:buNone/>
            </a:pPr>
            <a:r>
              <a:rPr lang="en-US" b="1" dirty="0">
                <a:latin typeface="Book Antiqua" panose="02040602050305030304" pitchFamily="18" charset="0"/>
              </a:rPr>
              <a:t>R – strain</a:t>
            </a:r>
          </a:p>
          <a:p>
            <a:pPr marL="0" indent="0">
              <a:buNone/>
            </a:pPr>
            <a:r>
              <a:rPr lang="en-US" b="1" dirty="0">
                <a:latin typeface="Book Antiqua" panose="02040602050305030304" pitchFamily="18" charset="0"/>
              </a:rPr>
              <a:t>I – order of discovery</a:t>
            </a:r>
          </a:p>
          <a:p>
            <a:pPr marL="0" indent="0">
              <a:buFont typeface="Wingdings 2" panose="05020102010507070707" pitchFamily="18" charset="2"/>
              <a:buNone/>
            </a:pPr>
            <a:endParaRPr lang="en-IN" b="1" dirty="0">
              <a:latin typeface="Book Antiqua" panose="02040602050305030304" pitchFamily="18" charset="0"/>
            </a:endParaRPr>
          </a:p>
        </p:txBody>
      </p:sp>
      <p:sp>
        <p:nvSpPr>
          <p:cNvPr id="12" name="TextBox 11">
            <a:extLst>
              <a:ext uri="{FF2B5EF4-FFF2-40B4-BE49-F238E27FC236}">
                <a16:creationId xmlns="" xmlns:a16="http://schemas.microsoft.com/office/drawing/2014/main" id="{159845BF-C131-404D-A2EE-DBF807C3F434}"/>
              </a:ext>
            </a:extLst>
          </p:cNvPr>
          <p:cNvSpPr txBox="1"/>
          <p:nvPr/>
        </p:nvSpPr>
        <p:spPr>
          <a:xfrm>
            <a:off x="285414" y="4284704"/>
            <a:ext cx="2933365" cy="400110"/>
          </a:xfrm>
          <a:prstGeom prst="rect">
            <a:avLst/>
          </a:prstGeom>
          <a:noFill/>
        </p:spPr>
        <p:txBody>
          <a:bodyPr wrap="square" rtlCol="0">
            <a:spAutoFit/>
          </a:bodyPr>
          <a:lstStyle/>
          <a:p>
            <a:r>
              <a:rPr lang="en-US" sz="2000" b="1" u="sng" dirty="0">
                <a:solidFill>
                  <a:schemeClr val="tx2"/>
                </a:solidFill>
                <a:latin typeface="Algerian" panose="04020705040A02060702" pitchFamily="82" charset="0"/>
              </a:rPr>
              <a:t>NOMENCLATURE</a:t>
            </a:r>
            <a:endParaRPr lang="en-IN" sz="2000" b="1" u="sng" dirty="0">
              <a:solidFill>
                <a:schemeClr val="tx2"/>
              </a:solidFill>
              <a:latin typeface="Algerian" panose="04020705040A02060702" pitchFamily="82" charset="0"/>
            </a:endParaRPr>
          </a:p>
        </p:txBody>
      </p:sp>
      <p:sp>
        <p:nvSpPr>
          <p:cNvPr id="13" name="Content Placeholder 2">
            <a:extLst>
              <a:ext uri="{FF2B5EF4-FFF2-40B4-BE49-F238E27FC236}">
                <a16:creationId xmlns="" xmlns:a16="http://schemas.microsoft.com/office/drawing/2014/main" id="{DE47797E-50ED-4643-8F43-8C1C125039C3}"/>
              </a:ext>
            </a:extLst>
          </p:cNvPr>
          <p:cNvSpPr txBox="1">
            <a:spLocks/>
          </p:cNvSpPr>
          <p:nvPr/>
        </p:nvSpPr>
        <p:spPr>
          <a:xfrm>
            <a:off x="8005761" y="4884180"/>
            <a:ext cx="3681414" cy="1573769"/>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just"/>
            <a:r>
              <a:rPr lang="en-US" b="1" dirty="0">
                <a:solidFill>
                  <a:srgbClr val="FF0000"/>
                </a:solidFill>
                <a:latin typeface="Book Antiqua" panose="02040602050305030304" pitchFamily="18" charset="0"/>
              </a:rPr>
              <a:t>Linkers or Adaptors are used to stick blunt end cutters to stick themselves to the vectors</a:t>
            </a:r>
          </a:p>
          <a:p>
            <a:pPr marL="0" indent="0" algn="just">
              <a:buFont typeface="Wingdings 2" panose="05020102010507070707" pitchFamily="18" charset="2"/>
              <a:buNone/>
            </a:pPr>
            <a:endParaRPr lang="en-IN" b="1" dirty="0">
              <a:solidFill>
                <a:srgbClr val="FF0000"/>
              </a:solidFill>
              <a:latin typeface="Book Antiqua" panose="02040602050305030304" pitchFamily="18" charset="0"/>
            </a:endParaRPr>
          </a:p>
        </p:txBody>
      </p:sp>
    </p:spTree>
    <p:extLst>
      <p:ext uri="{BB962C8B-B14F-4D97-AF65-F5344CB8AC3E}">
        <p14:creationId xmlns:p14="http://schemas.microsoft.com/office/powerpoint/2010/main" val="3204012713"/>
      </p:ext>
    </p:extLst>
  </p:cSld>
  <p:clrMapOvr>
    <a:masterClrMapping/>
  </p:clrMapOvr>
</p:sld>
</file>

<file path=ppt/theme/theme1.xml><?xml version="1.0" encoding="utf-8"?>
<a:theme xmlns:a="http://schemas.openxmlformats.org/drawingml/2006/main" name="Dividend">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400</TotalTime>
  <Words>1043</Words>
  <Application>Microsoft Office PowerPoint</Application>
  <PresentationFormat>Custom</PresentationFormat>
  <Paragraphs>123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Dividend</vt:lpstr>
      <vt:lpstr>PowerPoint Presentation</vt:lpstr>
      <vt:lpstr>PowerPoint Presentation</vt:lpstr>
      <vt:lpstr>Traditional vs modern biotechnology</vt:lpstr>
      <vt:lpstr>PowerPoint Presentation</vt:lpstr>
      <vt:lpstr>Traditional biotechnology</vt:lpstr>
      <vt:lpstr>FERMENTATION</vt:lpstr>
      <vt:lpstr>APPLICATIONS OF FERMENTATION PROCESS</vt:lpstr>
      <vt:lpstr>PowerPoint Presentation</vt:lpstr>
      <vt:lpstr>TOOLS FOR GENETIC ENGINEERING</vt:lpstr>
      <vt:lpstr>OTHER ENZYMES FOR RECOMBINANT DNA TECHNOLOGY</vt:lpstr>
      <vt:lpstr>Vectors : properties </vt:lpstr>
      <vt:lpstr>VECTORS : TYPES</vt:lpstr>
      <vt:lpstr>Other vectors</vt:lpstr>
      <vt:lpstr>COMPETENT  HOST</vt:lpstr>
      <vt:lpstr>Methods of gene transfer</vt:lpstr>
      <vt:lpstr>Indirect or vector mediated gene transfer</vt:lpstr>
      <vt:lpstr>Screening of recombinants</vt:lpstr>
      <vt:lpstr>AGAROSE GEL ELECTROPHORESIS</vt:lpstr>
      <vt:lpstr>Southern BLOTTING</vt:lpstr>
      <vt:lpstr>TYPES OF BLOTTING TECHNIQUES</vt:lpstr>
      <vt:lpstr>GENOME SEQUENCING AND PLANT GENOME PROJECT</vt:lpstr>
      <vt:lpstr>GENOME EDITING</vt:lpstr>
      <vt:lpstr>TRANSGENIC CROPS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 4 PRINCIPLES AND PROCESSES OF BIOTECHNOLOGY</dc:title>
  <dc:creator>Vaishali G</dc:creator>
  <cp:lastModifiedBy>dell</cp:lastModifiedBy>
  <cp:revision>43</cp:revision>
  <dcterms:created xsi:type="dcterms:W3CDTF">2019-05-28T05:37:28Z</dcterms:created>
  <dcterms:modified xsi:type="dcterms:W3CDTF">2019-06-10T10:12:35Z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736469</vt:lpwstr>
  </property>
  <property fmtid="{D5CDD505-2E9C-101B-9397-08002B2CF9AE}" name="NXPowerLiteSettings" pid="3">
    <vt:lpwstr>F7000400038000</vt:lpwstr>
  </property>
  <property fmtid="{D5CDD505-2E9C-101B-9397-08002B2CF9AE}" name="NXPowerLiteVersion" pid="4">
    <vt:lpwstr>S9.2.0</vt:lpwstr>
  </property>
</Properties>
</file>